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10080625" cy="7559675"/>
  <p:defaultTextStyle>
    <a:defPPr>
      <a:defRPr lang="it-CH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1pPr>
    <a:lvl2pPr marL="503238" indent="-46038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2pPr>
    <a:lvl3pPr marL="1006474" indent="-92075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3pPr>
    <a:lvl4pPr marL="1511300" indent="-1397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4pPr>
    <a:lvl5pPr marL="2014538" indent="-185738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pertina presentazion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 hidden="0"/>
          <p:cNvSpPr/>
          <p:nvPr isPhoto="0" userDrawn="0"/>
        </p:nvSpPr>
        <p:spPr bwMode="auto">
          <a:xfrm>
            <a:off x="342900" y="6669088"/>
            <a:ext cx="668337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CH"/>
          </a:p>
        </p:txBody>
      </p:sp>
      <p:sp>
        <p:nvSpPr>
          <p:cNvPr id="5" name="TextBox 10" hidden="0"/>
          <p:cNvSpPr txBox="1">
            <a:spLocks noChangeArrowheads="1"/>
          </p:cNvSpPr>
          <p:nvPr isPhoto="0" userDrawn="0"/>
        </p:nvSpPr>
        <p:spPr bwMode="auto">
          <a:xfrm>
            <a:off x="1011238" y="4572000"/>
            <a:ext cx="1349375" cy="1325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it-CH"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88000" y="1350000"/>
            <a:ext cx="7380000" cy="322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5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12" name="Text Placeholder 11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>
            <a:off x="2160000" y="4572000"/>
            <a:ext cx="7379288" cy="2097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 b="1">
                <a:latin typeface="Arial"/>
                <a:cs typeface="Arial"/>
              </a:defRPr>
            </a:lvl1pPr>
            <a:lvl2pPr>
              <a:lnSpc>
                <a:spcPts val="1800"/>
              </a:lnSpc>
              <a:defRPr sz="1500">
                <a:latin typeface="Arial"/>
                <a:cs typeface="Arial"/>
              </a:defRPr>
            </a:lvl2pPr>
            <a:lvl3pPr>
              <a:lnSpc>
                <a:spcPts val="1800"/>
              </a:lnSpc>
              <a:defRPr sz="1500">
                <a:latin typeface="Arial"/>
                <a:cs typeface="Arial"/>
              </a:defRPr>
            </a:lvl3pPr>
            <a:lvl4pPr>
              <a:lnSpc>
                <a:spcPts val="1800"/>
              </a:lnSpc>
              <a:defRPr sz="1500">
                <a:latin typeface="Arial"/>
                <a:cs typeface="Arial"/>
              </a:defRPr>
            </a:lvl4pPr>
            <a:lvl5pPr>
              <a:lnSpc>
                <a:spcPts val="1800"/>
              </a:lnSpc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olo- testo generic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11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2160000" y="1800000"/>
            <a:ext cx="7380000" cy="46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/>
                <a:cs typeface="Arial"/>
              </a:defRPr>
            </a:lvl1pPr>
            <a:lvl2pPr>
              <a:lnSpc>
                <a:spcPts val="1800"/>
              </a:lnSpc>
              <a:defRPr sz="1500">
                <a:latin typeface="Arial"/>
                <a:cs typeface="Arial"/>
              </a:defRPr>
            </a:lvl2pPr>
            <a:lvl3pPr>
              <a:lnSpc>
                <a:spcPts val="1800"/>
              </a:lnSpc>
              <a:defRPr sz="1500">
                <a:latin typeface="Arial"/>
                <a:cs typeface="Arial"/>
              </a:defRPr>
            </a:lvl3pPr>
            <a:lvl4pPr>
              <a:lnSpc>
                <a:spcPts val="1800"/>
              </a:lnSpc>
              <a:defRPr sz="1500">
                <a:latin typeface="Arial"/>
                <a:cs typeface="Arial"/>
              </a:defRPr>
            </a:lvl4pPr>
            <a:lvl5pPr>
              <a:lnSpc>
                <a:spcPts val="1800"/>
              </a:lnSpc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  <p:sp>
        <p:nvSpPr>
          <p:cNvPr id="14" name="Content Placeholder 13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2159999" y="1296000"/>
            <a:ext cx="738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/>
                <a:cs typeface="Arial"/>
              </a:defRPr>
            </a:lvl1pPr>
            <a:lvl2pPr>
              <a:defRPr sz="1500">
                <a:latin typeface="Akzidenz-Grotesk Pro Regular"/>
              </a:defRPr>
            </a:lvl2pPr>
            <a:lvl3pPr>
              <a:defRPr sz="1500">
                <a:latin typeface="Akzidenz-Grotesk Pro Regular"/>
              </a:defRPr>
            </a:lvl3pPr>
            <a:lvl4pPr>
              <a:defRPr sz="1500">
                <a:latin typeface="Akzidenz-Grotesk Pro Regular"/>
              </a:defRPr>
            </a:lvl4pPr>
            <a:lvl5pPr>
              <a:defRPr sz="1500">
                <a:latin typeface="Akzidenz-Grotesk Pro Regular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Footer Placeholder 4" hidden="0"/>
          <p:cNvSpPr>
            <a:spLocks noGrp="1"/>
          </p:cNvSpPr>
          <p:nvPr isPhoto="0" userDrawn="0">
            <p:ph type="ftr" sz="quarter" idx="14" hasCustomPrompt="0"/>
          </p:nvPr>
        </p:nvSpPr>
        <p:spPr bwMode="auto">
          <a:xfrm>
            <a:off x="2160588" y="6705600"/>
            <a:ext cx="6570662" cy="239713"/>
          </a:xfrm>
        </p:spPr>
        <p:txBody>
          <a:bodyPr/>
          <a:lstStyle>
            <a:lvl1pPr>
              <a:defRPr sz="1100">
                <a:latin typeface="Akzidenz-Grotesk Pro Regular"/>
              </a:defRPr>
            </a:lvl1pPr>
          </a:lstStyle>
          <a:p>
            <a:pPr>
              <a:defRPr/>
            </a:pPr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olo- testo elenco punta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Content Placeholder 13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2159999" y="1296000"/>
            <a:ext cx="738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/>
                <a:cs typeface="Arial"/>
              </a:defRPr>
            </a:lvl1pPr>
            <a:lvl2pPr>
              <a:defRPr sz="1500">
                <a:latin typeface="Akzidenz-Grotesk Pro Regular"/>
              </a:defRPr>
            </a:lvl2pPr>
            <a:lvl3pPr>
              <a:defRPr sz="1500">
                <a:latin typeface="Akzidenz-Grotesk Pro Regular"/>
              </a:defRPr>
            </a:lvl3pPr>
            <a:lvl4pPr>
              <a:defRPr sz="1500">
                <a:latin typeface="Akzidenz-Grotesk Pro Regular"/>
              </a:defRPr>
            </a:lvl4pPr>
            <a:lvl5pPr>
              <a:defRPr sz="1500">
                <a:latin typeface="Akzidenz-Grotesk Pro Regular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1874068" y="1801813"/>
            <a:ext cx="7665932" cy="46799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buSzPct val="125000"/>
              <a:buFont typeface="Arial"/>
              <a:buChar char="●"/>
              <a:defRPr sz="1500">
                <a:latin typeface="Arial"/>
                <a:cs typeface="Arial"/>
              </a:defRPr>
            </a:lvl1pPr>
            <a:lvl2pPr marL="685800" indent="-228600">
              <a:lnSpc>
                <a:spcPts val="1800"/>
              </a:lnSpc>
              <a:buSzPct val="125000"/>
              <a:buFont typeface="Arial"/>
              <a:buChar char="●"/>
              <a:defRPr sz="1500">
                <a:latin typeface="Arial"/>
                <a:cs typeface="Arial"/>
              </a:defRPr>
            </a:lvl2pPr>
            <a:lvl3pPr marL="1143000" indent="-228600">
              <a:lnSpc>
                <a:spcPts val="1800"/>
              </a:lnSpc>
              <a:buSzPct val="125000"/>
              <a:buFont typeface="Arial"/>
              <a:buChar char="●"/>
              <a:defRPr sz="1500">
                <a:latin typeface="Arial"/>
                <a:cs typeface="Arial"/>
              </a:defRPr>
            </a:lvl3pPr>
            <a:lvl4pPr marL="1600200" indent="-228600">
              <a:lnSpc>
                <a:spcPts val="1800"/>
              </a:lnSpc>
              <a:buSzPct val="125000"/>
              <a:buFont typeface="Arial"/>
              <a:buChar char="●"/>
              <a:defRPr sz="1500">
                <a:latin typeface="Arial"/>
                <a:cs typeface="Arial"/>
              </a:defRPr>
            </a:lvl4pPr>
            <a:lvl5pPr marL="2057400" indent="-228600">
              <a:lnSpc>
                <a:spcPts val="1800"/>
              </a:lnSpc>
              <a:buSzPct val="125000"/>
              <a:buFont typeface="Arial"/>
              <a:buChar char="●"/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  <p:sp>
        <p:nvSpPr>
          <p:cNvPr id="4" name="Footer Placeholder 4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>
          <a:xfrm>
            <a:off x="2160588" y="6705600"/>
            <a:ext cx="6570662" cy="239713"/>
          </a:xfrm>
        </p:spPr>
        <p:txBody>
          <a:bodyPr/>
          <a:lstStyle>
            <a:lvl1pPr>
              <a:defRPr sz="1100">
                <a:latin typeface="Akzidenz-Grotesk Pro Regular"/>
              </a:defRPr>
            </a:lvl1pPr>
          </a:lstStyle>
          <a:p>
            <a:pPr>
              <a:defRPr/>
            </a:pPr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sto generic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2160000" y="1331998"/>
            <a:ext cx="7380000" cy="52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/>
                <a:cs typeface="Arial"/>
              </a:defRPr>
            </a:lvl1pPr>
            <a:lvl2pPr>
              <a:defRPr sz="1500">
                <a:latin typeface="Akzidenz-Grotesk Pro Regular"/>
              </a:defRPr>
            </a:lvl2pPr>
            <a:lvl3pPr>
              <a:defRPr sz="1500">
                <a:latin typeface="Akzidenz-Grotesk Pro Regular"/>
              </a:defRPr>
            </a:lvl3pPr>
            <a:lvl4pPr>
              <a:defRPr sz="1500">
                <a:latin typeface="Akzidenz-Grotesk Pro Regular"/>
              </a:defRPr>
            </a:lvl4pPr>
            <a:lvl5pPr>
              <a:defRPr sz="1500">
                <a:latin typeface="Akzidenz-Grotesk Pro Regular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Footer Placeholder 4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>
          <a:xfrm>
            <a:off x="2160588" y="6705600"/>
            <a:ext cx="6570662" cy="239713"/>
          </a:xfrm>
        </p:spPr>
        <p:txBody>
          <a:bodyPr/>
          <a:lstStyle>
            <a:lvl1pPr>
              <a:defRPr sz="1100">
                <a:latin typeface="Akzidenz-Grotesk Pro Regular"/>
              </a:defRPr>
            </a:lvl1pPr>
          </a:lstStyle>
          <a:p>
            <a:pPr>
              <a:defRPr/>
            </a:pPr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olo- testo generico - 2co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11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2160000" y="1331998"/>
            <a:ext cx="3600000" cy="52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/>
                <a:cs typeface="Arial"/>
              </a:defRPr>
            </a:lvl1pPr>
            <a:lvl2pPr>
              <a:lnSpc>
                <a:spcPts val="1800"/>
              </a:lnSpc>
              <a:defRPr sz="1500">
                <a:latin typeface="Arial"/>
                <a:cs typeface="Arial"/>
              </a:defRPr>
            </a:lvl2pPr>
            <a:lvl3pPr>
              <a:lnSpc>
                <a:spcPts val="1800"/>
              </a:lnSpc>
              <a:defRPr sz="1500">
                <a:latin typeface="Arial"/>
                <a:cs typeface="Arial"/>
              </a:defRPr>
            </a:lvl3pPr>
            <a:lvl4pPr>
              <a:lnSpc>
                <a:spcPts val="1800"/>
              </a:lnSpc>
              <a:defRPr sz="1500">
                <a:latin typeface="Arial"/>
                <a:cs typeface="Arial"/>
              </a:defRPr>
            </a:lvl4pPr>
            <a:lvl5pPr>
              <a:lnSpc>
                <a:spcPts val="1800"/>
              </a:lnSpc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  <p:sp>
        <p:nvSpPr>
          <p:cNvPr id="7" name="Content Placeholder 11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5940000" y="1331998"/>
            <a:ext cx="3600000" cy="52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/>
                <a:cs typeface="Arial"/>
              </a:defRPr>
            </a:lvl1pPr>
            <a:lvl2pPr>
              <a:lnSpc>
                <a:spcPts val="1800"/>
              </a:lnSpc>
              <a:defRPr sz="1500">
                <a:latin typeface="Arial"/>
                <a:cs typeface="Arial"/>
              </a:defRPr>
            </a:lvl2pPr>
            <a:lvl3pPr>
              <a:lnSpc>
                <a:spcPts val="1800"/>
              </a:lnSpc>
              <a:defRPr sz="1500">
                <a:latin typeface="Arial"/>
                <a:cs typeface="Arial"/>
              </a:defRPr>
            </a:lvl3pPr>
            <a:lvl4pPr>
              <a:lnSpc>
                <a:spcPts val="1800"/>
              </a:lnSpc>
              <a:defRPr sz="1500">
                <a:latin typeface="Arial"/>
                <a:cs typeface="Arial"/>
              </a:defRPr>
            </a:lvl4pPr>
            <a:lvl5pPr>
              <a:lnSpc>
                <a:spcPts val="1800"/>
              </a:lnSpc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  <p:sp>
        <p:nvSpPr>
          <p:cNvPr id="4" name="Footer Placeholder 4" hidden="0"/>
          <p:cNvSpPr>
            <a:spLocks noGrp="1"/>
          </p:cNvSpPr>
          <p:nvPr isPhoto="0" userDrawn="0">
            <p:ph type="ftr" sz="quarter" idx="14" hasCustomPrompt="0"/>
          </p:nvPr>
        </p:nvSpPr>
        <p:spPr bwMode="auto">
          <a:xfrm>
            <a:off x="2160588" y="6705600"/>
            <a:ext cx="6570662" cy="239713"/>
          </a:xfrm>
        </p:spPr>
        <p:txBody>
          <a:bodyPr/>
          <a:lstStyle>
            <a:lvl1pPr>
              <a:defRPr sz="1100">
                <a:latin typeface="Akzidenz-Grotesk Pro Regular"/>
              </a:defRPr>
            </a:lvl1pPr>
          </a:lstStyle>
          <a:p>
            <a:pPr>
              <a:defRPr/>
            </a:pPr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sto generico - 2co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13" hidden="0"/>
          <p:cNvSpPr>
            <a:spLocks noGrp="1"/>
          </p:cNvSpPr>
          <p:nvPr isPhoto="0" userDrawn="0">
            <p:ph sz="quarter" idx="16" hasCustomPrompt="0"/>
          </p:nvPr>
        </p:nvSpPr>
        <p:spPr bwMode="auto">
          <a:xfrm>
            <a:off x="2159999" y="1296000"/>
            <a:ext cx="738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/>
                <a:cs typeface="Arial"/>
              </a:defRPr>
            </a:lvl1pPr>
            <a:lvl2pPr>
              <a:defRPr sz="1500">
                <a:latin typeface="Akzidenz-Grotesk Pro Regular"/>
              </a:defRPr>
            </a:lvl2pPr>
            <a:lvl3pPr>
              <a:defRPr sz="1500">
                <a:latin typeface="Akzidenz-Grotesk Pro Regular"/>
              </a:defRPr>
            </a:lvl3pPr>
            <a:lvl4pPr>
              <a:defRPr sz="1500">
                <a:latin typeface="Akzidenz-Grotesk Pro Regular"/>
              </a:defRPr>
            </a:lvl4pPr>
            <a:lvl5pPr>
              <a:defRPr sz="1500">
                <a:latin typeface="Akzidenz-Grotesk Pro Regular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Content Placeholder 11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2160000" y="1800000"/>
            <a:ext cx="3600000" cy="46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/>
                <a:cs typeface="Arial"/>
              </a:defRPr>
            </a:lvl1pPr>
            <a:lvl2pPr>
              <a:lnSpc>
                <a:spcPts val="1800"/>
              </a:lnSpc>
              <a:defRPr sz="1500">
                <a:latin typeface="Arial"/>
                <a:cs typeface="Arial"/>
              </a:defRPr>
            </a:lvl2pPr>
            <a:lvl3pPr>
              <a:lnSpc>
                <a:spcPts val="1800"/>
              </a:lnSpc>
              <a:defRPr sz="1500">
                <a:latin typeface="Arial"/>
                <a:cs typeface="Arial"/>
              </a:defRPr>
            </a:lvl3pPr>
            <a:lvl4pPr>
              <a:lnSpc>
                <a:spcPts val="1800"/>
              </a:lnSpc>
              <a:defRPr sz="1500">
                <a:latin typeface="Arial"/>
                <a:cs typeface="Arial"/>
              </a:defRPr>
            </a:lvl4pPr>
            <a:lvl5pPr>
              <a:lnSpc>
                <a:spcPts val="1800"/>
              </a:lnSpc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  <p:sp>
        <p:nvSpPr>
          <p:cNvPr id="14" name="Content Placeholder 11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5940000" y="1800000"/>
            <a:ext cx="3600000" cy="46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/>
                <a:cs typeface="Arial"/>
              </a:defRPr>
            </a:lvl1pPr>
            <a:lvl2pPr>
              <a:lnSpc>
                <a:spcPts val="1800"/>
              </a:lnSpc>
              <a:defRPr sz="1500">
                <a:latin typeface="Arial"/>
                <a:cs typeface="Arial"/>
              </a:defRPr>
            </a:lvl2pPr>
            <a:lvl3pPr>
              <a:lnSpc>
                <a:spcPts val="1800"/>
              </a:lnSpc>
              <a:defRPr sz="1500">
                <a:latin typeface="Arial"/>
                <a:cs typeface="Arial"/>
              </a:defRPr>
            </a:lvl3pPr>
            <a:lvl4pPr>
              <a:lnSpc>
                <a:spcPts val="1800"/>
              </a:lnSpc>
              <a:defRPr sz="1500">
                <a:latin typeface="Arial"/>
                <a:cs typeface="Arial"/>
              </a:defRPr>
            </a:lvl4pPr>
            <a:lvl5pPr>
              <a:lnSpc>
                <a:spcPts val="1800"/>
              </a:lnSpc>
              <a:defRPr sz="15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CH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7" hasCustomPrompt="0"/>
          </p:nvPr>
        </p:nvSpPr>
        <p:spPr bwMode="auto">
          <a:xfrm>
            <a:off x="2160588" y="6705600"/>
            <a:ext cx="6570662" cy="239713"/>
          </a:xfrm>
        </p:spPr>
        <p:txBody>
          <a:bodyPr/>
          <a:lstStyle>
            <a:lvl1pPr>
              <a:defRPr sz="1100">
                <a:latin typeface="Akzidenz-Grotesk Pro Regular"/>
              </a:defRPr>
            </a:lvl1pPr>
          </a:lstStyle>
          <a:p>
            <a:pPr>
              <a:defRPr/>
            </a:pPr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9337E74-6848-48DC-955A-6E26402AFAF4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BSc &amp; MSc Welcome Meeting, September 17, 2018</a:t>
            </a:r>
            <a:endParaRPr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8A0E644-E6CE-4EB3-B6E0-17B69D7BDB2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0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 hidden="0"/>
          <p:cNvSpPr/>
          <p:nvPr isPhoto="0" userDrawn="0"/>
        </p:nvSpPr>
        <p:spPr bwMode="auto">
          <a:xfrm>
            <a:off x="0" y="0"/>
            <a:ext cx="3195638" cy="1984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it-CH"/>
          </a:p>
        </p:txBody>
      </p:sp>
      <p:cxnSp>
        <p:nvCxnSpPr>
          <p:cNvPr id="9" name="Straight Connector 8" hidden="0"/>
          <p:cNvCxnSpPr>
            <a:cxnSpLocks/>
          </p:cNvCxnSpPr>
          <p:nvPr isPhoto="0" userDrawn="0"/>
        </p:nvCxnSpPr>
        <p:spPr bwMode="auto">
          <a:xfrm>
            <a:off x="0" y="1260475"/>
            <a:ext cx="9539288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hidden="0"/>
          <p:cNvCxnSpPr>
            <a:cxnSpLocks/>
          </p:cNvCxnSpPr>
          <p:nvPr isPhoto="0" userDrawn="0"/>
        </p:nvCxnSpPr>
        <p:spPr bwMode="auto">
          <a:xfrm>
            <a:off x="0" y="6659563"/>
            <a:ext cx="9539288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5" hidden="0"/>
          <p:cNvSpPr>
            <a:spLocks noChangeArrowheads="1"/>
          </p:cNvSpPr>
          <p:nvPr isPhoto="0" userDrawn="0"/>
        </p:nvSpPr>
        <p:spPr bwMode="auto">
          <a:xfrm>
            <a:off x="539750" y="6750050"/>
            <a:ext cx="179388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fld id="{8027F1ED-EE93-432C-9F71-FBAD1CCADDFB}" type="slidenum">
              <a:rPr lang="it-CH" sz="1200">
                <a:latin typeface="Akzidenz-Grotesk Pro Med"/>
              </a:rPr>
              <a:t>4</a:t>
            </a:fld>
            <a:endParaRPr lang="it-CH" sz="1200">
              <a:latin typeface="Akzidenz-Grotesk Pro Med"/>
            </a:endParaRPr>
          </a:p>
        </p:txBody>
      </p:sp>
      <p:sp>
        <p:nvSpPr>
          <p:cNvPr id="1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381250" y="6705600"/>
            <a:ext cx="5221288" cy="20002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100">
                <a:latin typeface="Akzidenz-Grotesk Pro Regular"/>
              </a:defRPr>
            </a:lvl1pPr>
          </a:lstStyle>
          <a:p>
            <a:pPr>
              <a:defRPr/>
            </a:pPr>
            <a:endParaRPr lang="it-CH"/>
          </a:p>
        </p:txBody>
      </p:sp>
      <p:pic>
        <p:nvPicPr>
          <p:cNvPr id="1031" name="Picture 2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8905875" y="6705600"/>
            <a:ext cx="558800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3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2160588" y="269875"/>
            <a:ext cx="646112" cy="5730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1" ftr="0" hdr="0" sldNum="0"/>
  <p:txStyles>
    <p:titleStyle>
      <a:lvl1pPr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  <a:ea typeface="+mj-ea"/>
          <a:cs typeface="+mj-cs"/>
        </a:defRPr>
      </a:lvl1pPr>
      <a:lvl2pPr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2pPr>
      <a:lvl3pPr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3pPr>
      <a:lvl4pPr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4pPr>
      <a:lvl5pPr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5pPr>
      <a:lvl6pPr marL="457200"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6pPr>
      <a:lvl7pPr marL="914400"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7pPr>
      <a:lvl8pPr marL="1371600"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8pPr>
      <a:lvl9pPr marL="1828800" algn="l">
        <a:lnSpc>
          <a:spcPct val="80000"/>
        </a:lnSpc>
        <a:spcBef>
          <a:spcPts val="0"/>
        </a:spcBef>
        <a:spcAft>
          <a:spcPts val="0"/>
        </a:spcAft>
        <a:defRPr sz="5400">
          <a:solidFill>
            <a:schemeClr val="tx1"/>
          </a:solidFill>
          <a:latin typeface="Akzidenz-Grotesk Pro Med"/>
        </a:defRPr>
      </a:lvl9pPr>
    </p:titleStyle>
    <p:bodyStyle>
      <a:lvl1pPr algn="l">
        <a:lnSpc>
          <a:spcPct val="50000"/>
        </a:lnSpc>
        <a:spcBef>
          <a:spcPts val="1000"/>
        </a:spcBef>
        <a:spcAft>
          <a:spcPts val="0"/>
        </a:spcAft>
        <a:defRPr sz="1500">
          <a:solidFill>
            <a:schemeClr val="tx1"/>
          </a:solidFill>
          <a:latin typeface="Akzidenz-Grotesk Pro Med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s://www.usi.ch/en/education/master/computational-scienc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emf"/><Relationship Id="rId4" Type="http://schemas.openxmlformats.org/officeDocument/2006/relationships/hyperlink" Target="https://www.ci.inf.usi.ch/master/double-degree-faq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bit.ly/usi-fau-register" TargetMode="External"/><Relationship Id="rId4" Type="http://schemas.openxmlformats.org/officeDocument/2006/relationships/hyperlink" Target="https://usi.qualtrics.com/jfe/form/SV_5o47NZex2AdG0Oa" TargetMode="External"/><Relationship Id="rId5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349375"/>
            <a:ext cx="5420026" cy="5227695"/>
          </a:xfrm>
          <a:prstGeom prst="rect">
            <a:avLst/>
          </a:prstGeom>
        </p:spPr>
      </p:pic>
      <p:sp>
        <p:nvSpPr>
          <p:cNvPr id="1024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7231" y="1349375"/>
            <a:ext cx="8770620" cy="4313194"/>
          </a:xfrm>
          <a:prstGeom prst="rect">
            <a:avLst/>
          </a:prstGeom>
          <a:noFill/>
        </p:spPr>
        <p:txBody>
          <a:bodyPr vert="horz" wrap="square" numCol="1" anchor="t" anchorCtr="0" compatLnSpc="1">
            <a:prstTxWarp prst="textNoShape"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  <a:t>Master in</a:t>
            </a:r>
            <a:b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  <a:t>	Computational</a:t>
            </a:r>
            <a:b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  <a:t>Science</a:t>
            </a:r>
            <a:b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3000" b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4000" b="0"/>
            </a:br>
            <a:r>
              <a:rPr lang="en-US" sz="4000" b="0"/>
              <a:t>Double Degree</a:t>
            </a:r>
            <a:br>
              <a:rPr lang="en-US" sz="4000" b="0"/>
            </a:b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</a:rPr>
              <a:t>FAU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40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</m:oMath>
                  </m:oMathPara>
                </a14:m>
              </mc:Choice>
              <mc:Fallback/>
            </mc:AlternateContent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</a:rPr>
              <a:t>USI</a:t>
            </a:r>
            <a:br>
              <a:rPr lang="it-CH" sz="4000" b="0"/>
            </a:br>
            <a:endParaRPr lang="it-CH" sz="4000" b="0"/>
          </a:p>
        </p:txBody>
      </p:sp>
      <p:pic>
        <p:nvPicPr>
          <p:cNvPr id="4" name="Picture 3" hidden="0"/>
          <p:cNvPicPr>
            <a:picLocks noChangeAspect="1"/>
          </p:cNvPicPr>
          <p:nvPr isPhoto="0" userDrawn="0"/>
        </p:nvPicPr>
        <p:blipFill>
          <a:blip r:embed="rId3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pic>
        <p:nvPicPr>
          <p:cNvPr id="1026" name="Picture 2" descr="West Campus Lugano | USI" hidden="0"/>
          <p:cNvPicPr>
            <a:picLocks noChangeAspect="1" noChangeArrowheads="1"/>
          </p:cNvPicPr>
          <p:nvPr isPhoto="0" userDrawn="0"/>
        </p:nvPicPr>
        <p:blipFill>
          <a:blip r:embed="rId3"/>
          <a:srcRect l="0" t="0" r="39173" b="0"/>
          <a:stretch/>
        </p:blipFill>
        <p:spPr bwMode="auto">
          <a:xfrm>
            <a:off x="380824" y="1729718"/>
            <a:ext cx="4433827" cy="4100237"/>
          </a:xfrm>
          <a:prstGeom prst="parallelogram">
            <a:avLst>
              <a:gd name="adj" fmla="val 0"/>
            </a:avLst>
          </a:prstGeom>
          <a:noFill/>
          <a:effectLst>
            <a:outerShdw blurRad="50800" dist="50800" dir="5400000" rotWithShape="0" algn="ctr">
              <a:srgbClr val="000000">
                <a:alpha val="64632"/>
              </a:srgbClr>
            </a:outerShdw>
          </a:effectLst>
        </p:spPr>
      </p:pic>
      <p:pic>
        <p:nvPicPr>
          <p:cNvPr id="1028" name="Picture 4" descr="Welcome to the Euler Institute" hidden="0"/>
          <p:cNvPicPr>
            <a:picLocks noChangeAspect="1" noChangeArrowheads="1"/>
          </p:cNvPicPr>
          <p:nvPr isPhoto="0" userDrawn="0"/>
        </p:nvPicPr>
        <p:blipFill>
          <a:blip r:embed="rId4"/>
          <a:srcRect l="-2135" t="0" r="34140" b="0"/>
          <a:stretch/>
        </p:blipFill>
        <p:spPr bwMode="auto">
          <a:xfrm>
            <a:off x="4911796" y="1756110"/>
            <a:ext cx="4627492" cy="4122175"/>
          </a:xfrm>
          <a:prstGeom prst="rect">
            <a:avLst/>
          </a:prstGeom>
          <a:noFill/>
          <a:effectLst>
            <a:outerShdw blurRad="50800" dist="50800" dir="5400000" rotWithShape="0" algn="ctr">
              <a:srgbClr val="000000">
                <a:alpha val="56000"/>
              </a:srgbClr>
            </a:outerShdw>
          </a:effectLst>
        </p:spPr>
      </p:pic>
      <p:sp>
        <p:nvSpPr>
          <p:cNvPr id="14" name="TextBox 13" hidden="0"/>
          <p:cNvSpPr txBox="1"/>
          <p:nvPr isPhoto="0" userDrawn="0"/>
        </p:nvSpPr>
        <p:spPr bwMode="auto">
          <a:xfrm>
            <a:off x="11315700" y="76744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TextBox 15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USI Lugano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West/East Campus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Content Placeholder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051356" y="1438429"/>
            <a:ext cx="5559676" cy="4983696"/>
          </a:xfrm>
          <a:prstGeom prst="rect">
            <a:avLst/>
          </a:prstGeom>
        </p:spPr>
      </p:pic>
      <p:sp>
        <p:nvSpPr>
          <p:cNvPr id="8" name="Content Placeholder 3" hidden="0"/>
          <p:cNvSpPr txBox="1"/>
          <p:nvPr isPhoto="0" userDrawn="0"/>
        </p:nvSpPr>
        <p:spPr bwMode="auto">
          <a:xfrm>
            <a:off x="693174" y="2544332"/>
            <a:ext cx="8917858" cy="4096827"/>
          </a:xfrm>
          <a:prstGeom prst="rect">
            <a:avLst/>
          </a:prstGeom>
        </p:spPr>
        <p:txBody>
          <a:bodyPr lIns="0" tIns="0" rIns="0" bIns="0" numCol="2"/>
          <a:lstStyle>
            <a:lvl1pPr algn="l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200" b="1">
                <a:latin typeface="Calibri"/>
              </a:rPr>
              <a:t>Study Coordinator:</a:t>
            </a:r>
            <a:endParaRPr/>
          </a:p>
          <a:p>
            <a:pPr>
              <a:defRPr/>
            </a:pPr>
            <a:r>
              <a:rPr lang="en-GB" i="1">
                <a:latin typeface="Calibri"/>
              </a:rPr>
              <a:t>aryan.eftekhari@usi.ch</a:t>
            </a:r>
            <a:endParaRPr lang="en-GB" i="1">
              <a:latin typeface="Calibri"/>
            </a:endParaRPr>
          </a:p>
          <a:p>
            <a:pPr>
              <a:defRPr/>
            </a:pPr>
            <a:endParaRPr lang="en-GB">
              <a:latin typeface="Calibri"/>
            </a:endParaRPr>
          </a:p>
          <a:p>
            <a:pPr>
              <a:defRPr/>
            </a:pPr>
            <a:r>
              <a:rPr lang="en-GB" sz="2200" b="1">
                <a:latin typeface="Calibri"/>
              </a:rPr>
              <a:t>Academic Directors:</a:t>
            </a:r>
            <a:endParaRPr/>
          </a:p>
          <a:p>
            <a:pPr>
              <a:defRPr/>
            </a:pPr>
            <a:r>
              <a:rPr lang="en-GB" i="1">
                <a:latin typeface="Calibri"/>
              </a:rPr>
              <a:t>olaf.schenk@usi.ch</a:t>
            </a:r>
            <a:endParaRPr lang="en-GB" i="1">
              <a:latin typeface="Calibri"/>
            </a:endParaRPr>
          </a:p>
          <a:p>
            <a:pPr>
              <a:defRPr/>
            </a:pPr>
            <a:r>
              <a:rPr lang="en-GB" i="1">
                <a:latin typeface="Calibri"/>
              </a:rPr>
              <a:t>ernst.jan.camiel.wit@usi.ch</a:t>
            </a:r>
            <a:endParaRPr lang="en-GB" i="1">
              <a:latin typeface="Calibri"/>
            </a:endParaRPr>
          </a:p>
        </p:txBody>
      </p:sp>
      <p:sp>
        <p:nvSpPr>
          <p:cNvPr id="9" name="TextBox 8" hidden="0"/>
          <p:cNvSpPr txBox="1"/>
          <p:nvPr isPhoto="0" userDrawn="0"/>
        </p:nvSpPr>
        <p:spPr bwMode="auto">
          <a:xfrm>
            <a:off x="240993" y="5739887"/>
            <a:ext cx="3292663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000"/>
              </a:spcBef>
              <a:defRPr/>
            </a:pPr>
            <a:r>
              <a:rPr lang="en-US" sz="2200">
                <a:latin typeface="Calibri"/>
              </a:rPr>
              <a:t>See </a:t>
            </a:r>
            <a:r>
              <a:rPr lang="en-US" sz="2200" u="sng">
                <a:latin typeface="Calibri"/>
                <a:hlinkClick r:id="rId3" tooltip="https://www.usi.ch/en/education/master/computational-science"/>
              </a:rPr>
              <a:t>website</a:t>
            </a:r>
            <a:r>
              <a:rPr lang="en-US" sz="2200">
                <a:latin typeface="Calibri"/>
              </a:rPr>
              <a:t> for details.</a:t>
            </a:r>
            <a:endParaRPr/>
          </a:p>
          <a:p>
            <a:pPr algn="ctr">
              <a:lnSpc>
                <a:spcPts val="1800"/>
              </a:lnSpc>
              <a:spcBef>
                <a:spcPts val="1000"/>
              </a:spcBef>
              <a:defRPr/>
            </a:pPr>
            <a:endParaRPr lang="it-CH" sz="1600" b="1" i="1">
              <a:latin typeface="Calibri"/>
            </a:endParaRPr>
          </a:p>
        </p:txBody>
      </p:sp>
      <p:sp>
        <p:nvSpPr>
          <p:cNvPr id="2" name="TextBox 1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Questions</a:t>
            </a:r>
            <a:endParaRPr/>
          </a:p>
          <a:p>
            <a:pPr marL="0" indent="0" algn="r">
              <a:buNone/>
              <a:defRPr/>
            </a:pPr>
            <a:endParaRPr lang="en-US" sz="2200"/>
          </a:p>
        </p:txBody>
      </p:sp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4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7" name="Text Placeholder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639733" y="3169589"/>
            <a:ext cx="8801158" cy="1842856"/>
          </a:xfrm>
          <a:prstGeom prst="rect">
            <a:avLst/>
          </a:prstGeom>
          <a:noFill/>
        </p:spPr>
        <p:txBody>
          <a:bodyPr vert="horz" wrap="square" numCol="1" anchor="t" anchorCtr="0" compatLnSpc="1">
            <a:prstTxWarp prst="textNoShape"/>
          </a:bodyPr>
          <a:lstStyle/>
          <a:p>
            <a:pPr marL="0" indent="0">
              <a:buNone/>
              <a:defRPr/>
            </a:pPr>
            <a:endParaRPr lang="en-US" sz="2000">
              <a:latin typeface="Calibri"/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200">
                <a:latin typeface="Calibri"/>
              </a:rPr>
              <a:t>Master in Computational Science (MCS) </a:t>
            </a:r>
            <a:endParaRPr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200">
                <a:latin typeface="Calibri"/>
              </a:rPr>
              <a:t>Double Degree Program</a:t>
            </a:r>
            <a:endParaRPr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200">
                <a:latin typeface="Calibri"/>
              </a:rPr>
              <a:t>USI Lugano</a:t>
            </a:r>
            <a:endParaRPr/>
          </a:p>
          <a:p>
            <a:pPr marL="0" indent="0">
              <a:buNone/>
              <a:defRPr/>
            </a:pPr>
            <a:endParaRPr lang="it-CH" sz="2000">
              <a:latin typeface="Calibri"/>
            </a:endParaRPr>
          </a:p>
        </p:txBody>
      </p:sp>
      <p:sp>
        <p:nvSpPr>
          <p:cNvPr id="2" name="TextBox 1" hidden="0"/>
          <p:cNvSpPr txBox="1"/>
          <p:nvPr isPhoto="0" userDrawn="0"/>
        </p:nvSpPr>
        <p:spPr bwMode="auto">
          <a:xfrm>
            <a:off x="2126255" y="63897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2842352" y="48474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Picture 4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sp>
        <p:nvSpPr>
          <p:cNvPr id="6" name="Google Shape;240;p35" hidden="0"/>
          <p:cNvSpPr txBox="1"/>
          <p:nvPr isPhoto="0" userDrawn="0"/>
        </p:nvSpPr>
        <p:spPr bwMode="auto">
          <a:xfrm>
            <a:off x="741329" y="1862482"/>
            <a:ext cx="8597966" cy="88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89" tIns="100789" rIns="100789" bIns="100789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defRPr/>
            </a:pPr>
            <a:r>
              <a:rPr lang="en" sz="2200">
                <a:latin typeface="Calibri"/>
                <a:ea typeface="Calibri"/>
                <a:cs typeface="Calibri"/>
              </a:rPr>
              <a:t>A top-tired education with a double degree at </a:t>
            </a:r>
            <a:r>
              <a:rPr lang="en" sz="2200" b="1">
                <a:latin typeface="Calibri"/>
                <a:ea typeface="Calibri"/>
                <a:cs typeface="Calibri"/>
              </a:rPr>
              <a:t>FAU</a:t>
            </a:r>
            <a:r>
              <a:rPr lang="en" sz="2200">
                <a:latin typeface="Calibri"/>
                <a:ea typeface="Calibri"/>
                <a:cs typeface="Calibri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</m:oMath>
                  </m:oMathPara>
                </a14:m>
              </mc:Choice>
              <mc:Fallback/>
            </mc:AlternateContent>
            <a:r>
              <a:rPr lang="en" sz="2200">
                <a:latin typeface="Calibri"/>
                <a:ea typeface="Calibri"/>
                <a:cs typeface="Calibri"/>
              </a:rPr>
              <a:t> </a:t>
            </a:r>
            <a:r>
              <a:rPr lang="en" sz="2200" b="1">
                <a:latin typeface="Calibri"/>
                <a:ea typeface="Calibri"/>
                <a:cs typeface="Calibri"/>
              </a:rPr>
              <a:t>USI, </a:t>
            </a:r>
            <a:r>
              <a:rPr lang="en" sz="2200" i="1">
                <a:latin typeface="Calibri"/>
                <a:ea typeface="Calibri"/>
                <a:cs typeface="Calibri"/>
              </a:rPr>
              <a:t>Master in Computational Engineering</a:t>
            </a:r>
            <a:r>
              <a:rPr lang="en" sz="2200">
                <a:latin typeface="Calibri"/>
                <a:ea typeface="Calibri"/>
                <a:cs typeface="Calibri"/>
              </a:rPr>
              <a:t> and </a:t>
            </a:r>
            <a:r>
              <a:rPr lang="en" sz="2200" i="1">
                <a:latin typeface="Calibri"/>
                <a:ea typeface="Calibri"/>
                <a:cs typeface="Calibri"/>
              </a:rPr>
              <a:t>Computational Science</a:t>
            </a:r>
            <a:r>
              <a:rPr lang="en" sz="2200">
                <a:latin typeface="Calibri"/>
                <a:ea typeface="Calibri"/>
                <a:cs typeface="Calibri"/>
              </a:rPr>
              <a:t>.</a:t>
            </a:r>
            <a:endParaRPr sz="2200">
              <a:solidFill>
                <a:srgbClr val="99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3238960" y="165826"/>
            <a:ext cx="6300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Introduction</a:t>
            </a:r>
            <a:endParaRPr/>
          </a:p>
          <a:p>
            <a:pPr marL="0" indent="0" algn="r">
              <a:buNone/>
              <a:defRPr/>
            </a:pPr>
            <a:r>
              <a:rPr lang="en-US" sz="3000" b="1"/>
              <a:t> </a:t>
            </a:r>
            <a:r>
              <a:rPr lang="en-US" sz="2200"/>
              <a:t>Overview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2126255" y="63897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2842352" y="48474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Google Shape;232;p34" hidden="0"/>
          <p:cNvSpPr txBox="1"/>
          <p:nvPr isPhoto="0" userDrawn="0"/>
        </p:nvSpPr>
        <p:spPr bwMode="auto">
          <a:xfrm>
            <a:off x="71410" y="1398239"/>
            <a:ext cx="5446128" cy="4763196"/>
          </a:xfrm>
          <a:prstGeom prst="rect">
            <a:avLst/>
          </a:prstGeom>
        </p:spPr>
        <p:txBody>
          <a:bodyPr spcFirstLastPara="1" wrap="square" lIns="100789" tIns="100789" rIns="100789" bIns="100789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6858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marR="0" lvl="5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marR="0" lvl="6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marR="0" lvl="7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marR="0" lvl="8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61005">
              <a:buClr>
                <a:schemeClr val="dk1"/>
              </a:buClr>
              <a:buSzPts val="1300"/>
              <a:defRPr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Master in Computational Science (MCS):</a:t>
            </a:r>
            <a:endParaRPr/>
          </a:p>
          <a:p>
            <a:pPr marL="180975" lvl="1" indent="179388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  <a:defRPr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Supported by the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Institute of Computing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.</a:t>
            </a:r>
            <a:endParaRPr/>
          </a:p>
          <a:p>
            <a:pPr marL="180975" lvl="1" indent="179388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  <a:defRPr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CSCS/ETH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cutting-edge hardware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resources.</a:t>
            </a:r>
            <a:endParaRPr/>
          </a:p>
          <a:p>
            <a:pPr marL="180975" lvl="1" indent="179388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  <a:defRPr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Multiple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double degree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programs.</a:t>
            </a:r>
            <a:endParaRPr/>
          </a:p>
          <a:p>
            <a:pPr marL="180975" lvl="1" indent="179388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  <a:defRPr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Course topics include: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HPC, High-Dimensional Data Analysis, Optimization and etc.</a:t>
            </a:r>
            <a:endParaRPr lang="en-GB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233;p34" hidden="0"/>
          <p:cNvPicPr/>
          <p:nvPr isPhoto="0" userDrawn="0"/>
        </p:nvPicPr>
        <p:blipFill>
          <a:blip r:embed="rId2">
            <a:alphaModFix/>
          </a:blip>
          <a:srcRect l="6478" t="16621" r="10138" b="30626"/>
          <a:stretch/>
        </p:blipFill>
        <p:spPr bwMode="auto">
          <a:xfrm>
            <a:off x="2359196" y="5541996"/>
            <a:ext cx="3006541" cy="81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4;p36" hidden="0"/>
          <p:cNvPicPr/>
          <p:nvPr isPhoto="0" userDrawn="0"/>
        </p:nvPicPr>
        <p:blipFill>
          <a:blip r:embed="rId3">
            <a:alphaModFix/>
          </a:blip>
          <a:srcRect l="5633" t="7297" r="0" b="19436"/>
          <a:stretch/>
        </p:blipFill>
        <p:spPr bwMode="auto">
          <a:xfrm>
            <a:off x="453224" y="4083568"/>
            <a:ext cx="2341250" cy="10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6;p36" hidden="0"/>
          <p:cNvPicPr/>
          <p:nvPr isPhoto="0" userDrawn="0"/>
        </p:nvPicPr>
        <p:blipFill>
          <a:blip r:embed="rId4">
            <a:alphaModFix/>
          </a:blip>
          <a:srcRect l="0" t="0" r="22695" b="19986"/>
          <a:stretch/>
        </p:blipFill>
        <p:spPr bwMode="auto">
          <a:xfrm>
            <a:off x="245715" y="5127918"/>
            <a:ext cx="1483675" cy="14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9;p36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3238959" y="4080676"/>
            <a:ext cx="2210275" cy="11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icture containing outdoor, building, government building, colonnade&#10;&#10;Description automatically generated" hidden="0"/>
          <p:cNvPicPr>
            <a:picLocks noChangeAspect="1"/>
          </p:cNvPicPr>
          <p:nvPr isPhoto="0" userDrawn="0"/>
        </p:nvPicPr>
        <p:blipFill>
          <a:blip r:embed="rId6"/>
          <a:srcRect l="41710" t="0" r="24265" b="3724"/>
          <a:stretch/>
        </p:blipFill>
        <p:spPr bwMode="auto">
          <a:xfrm>
            <a:off x="5673911" y="1326148"/>
            <a:ext cx="3865378" cy="5268341"/>
          </a:xfrm>
          <a:prstGeom prst="rect">
            <a:avLst/>
          </a:prstGeom>
        </p:spPr>
      </p:pic>
      <p:sp>
        <p:nvSpPr>
          <p:cNvPr id="15" name="TextBox 14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Master in Computational Science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Overview</a:t>
            </a:r>
            <a:endParaRPr/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2247441" y="68304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TextBox 15" hidden="0"/>
          <p:cNvSpPr txBox="1"/>
          <p:nvPr isPhoto="0" userDrawn="0"/>
        </p:nvSpPr>
        <p:spPr bwMode="auto">
          <a:xfrm>
            <a:off x="11391441" y="677537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Picture 4" hidden="0"/>
          <p:cNvPicPr>
            <a:picLocks noChangeAspect="1"/>
          </p:cNvPicPr>
          <p:nvPr isPhoto="0" userDrawn="0"/>
        </p:nvPicPr>
        <p:blipFill>
          <a:blip r:embed="rId7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2126255" y="63897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2842352" y="48474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2247441" y="68304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TextBox 15" hidden="0"/>
          <p:cNvSpPr txBox="1"/>
          <p:nvPr isPhoto="0" userDrawn="0"/>
        </p:nvSpPr>
        <p:spPr bwMode="auto">
          <a:xfrm>
            <a:off x="11391441" y="677537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7" name="Google Shape;240;p35" hidden="0"/>
          <p:cNvSpPr txBox="1"/>
          <p:nvPr isPhoto="0" userDrawn="0"/>
        </p:nvSpPr>
        <p:spPr bwMode="auto">
          <a:xfrm>
            <a:off x="250809" y="1385515"/>
            <a:ext cx="8597966" cy="5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89" tIns="100789" rIns="100789" bIns="100789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000">
                <a:latin typeface="Calibri"/>
                <a:ea typeface="Calibri"/>
                <a:cs typeface="Calibri"/>
              </a:rPr>
              <a:t>Master in Computational Science at USI — </a:t>
            </a:r>
            <a:r>
              <a:rPr lang="en" sz="2000" b="1">
                <a:solidFill>
                  <a:srgbClr val="085631"/>
                </a:solidFill>
                <a:latin typeface="Calibri"/>
                <a:ea typeface="Calibri"/>
                <a:cs typeface="Calibri"/>
              </a:rPr>
              <a:t>Interdisciplinary</a:t>
            </a:r>
            <a:r>
              <a:rPr lang="en" sz="2000">
                <a:latin typeface="Calibri"/>
                <a:ea typeface="Calibri"/>
                <a:cs typeface="Calibri"/>
              </a:rPr>
              <a:t> and </a:t>
            </a:r>
            <a:r>
              <a:rPr lang="en" sz="2000" b="1">
                <a:solidFill>
                  <a:srgbClr val="990000"/>
                </a:solidFill>
                <a:latin typeface="Calibri"/>
                <a:ea typeface="Calibri"/>
                <a:cs typeface="Calibri"/>
              </a:rPr>
              <a:t>Specialized</a:t>
            </a:r>
            <a:endParaRPr sz="2000" b="1">
              <a:solidFill>
                <a:srgbClr val="99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8" name="Google Shape;241;p35" hidden="0"/>
          <p:cNvGrpSpPr/>
          <p:nvPr isPhoto="0" userDrawn="0"/>
        </p:nvGrpSpPr>
        <p:grpSpPr bwMode="auto">
          <a:xfrm>
            <a:off x="608459" y="2249874"/>
            <a:ext cx="4567735" cy="2361469"/>
            <a:chOff x="2066081" y="1168186"/>
            <a:chExt cx="5433164" cy="2808887"/>
          </a:xfrm>
        </p:grpSpPr>
        <p:grpSp>
          <p:nvGrpSpPr>
            <p:cNvPr id="19" name="Google Shape;242;p35" hidden="0"/>
            <p:cNvGrpSpPr/>
            <p:nvPr isPhoto="0" userDrawn="0"/>
          </p:nvGrpSpPr>
          <p:grpSpPr bwMode="auto">
            <a:xfrm>
              <a:off x="2066081" y="1168186"/>
              <a:ext cx="4227075" cy="2674353"/>
              <a:chOff x="2066081" y="1244386"/>
              <a:chExt cx="4227075" cy="2674353"/>
            </a:xfrm>
          </p:grpSpPr>
          <p:sp>
            <p:nvSpPr>
              <p:cNvPr id="29" name="Google Shape;243;p35" hidden="0"/>
              <p:cNvSpPr/>
              <p:nvPr isPhoto="0" userDrawn="0"/>
            </p:nvSpPr>
            <p:spPr bwMode="auto">
              <a:xfrm rot="-6597333">
                <a:off x="4419432" y="3239259"/>
                <a:ext cx="586303" cy="586303"/>
              </a:xfrm>
              <a:prstGeom prst="ellipse">
                <a:avLst/>
              </a:prstGeom>
              <a:solidFill>
                <a:srgbClr val="65F0A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30" name="Google Shape;244;p35" hidden="0"/>
              <p:cNvSpPr/>
              <p:nvPr isPhoto="0" userDrawn="0"/>
            </p:nvSpPr>
            <p:spPr bwMode="auto">
              <a:xfrm rot="-6599385">
                <a:off x="2128111" y="1379770"/>
                <a:ext cx="440541" cy="440541"/>
              </a:xfrm>
              <a:prstGeom prst="ellipse">
                <a:avLst/>
              </a:prstGeom>
              <a:solidFill>
                <a:srgbClr val="65F0A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31" name="Google Shape;245;p35" hidden="0"/>
              <p:cNvSpPr/>
              <p:nvPr isPhoto="0" userDrawn="0"/>
            </p:nvSpPr>
            <p:spPr bwMode="auto">
              <a:xfrm rot="-6598839">
                <a:off x="2989472" y="2550644"/>
                <a:ext cx="1199287" cy="1199287"/>
              </a:xfrm>
              <a:prstGeom prst="ellipse">
                <a:avLst/>
              </a:prstGeom>
              <a:solidFill>
                <a:srgbClr val="65F0A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32" name="Google Shape;246;p35" hidden="0"/>
              <p:cNvSpPr/>
              <p:nvPr isPhoto="0" userDrawn="0"/>
            </p:nvSpPr>
            <p:spPr bwMode="auto">
              <a:xfrm rot="-6598620">
                <a:off x="4374916" y="1481046"/>
                <a:ext cx="1681581" cy="1681581"/>
              </a:xfrm>
              <a:prstGeom prst="ellipse">
                <a:avLst/>
              </a:prstGeom>
              <a:solidFill>
                <a:srgbClr val="65F0A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33" name="Google Shape;247;p35" hidden="0"/>
              <p:cNvSpPr/>
              <p:nvPr isPhoto="0" userDrawn="0"/>
            </p:nvSpPr>
            <p:spPr bwMode="auto">
              <a:xfrm rot="-6597865">
                <a:off x="2423031" y="1905767"/>
                <a:ext cx="629106" cy="629106"/>
              </a:xfrm>
              <a:prstGeom prst="ellipse">
                <a:avLst/>
              </a:prstGeom>
              <a:solidFill>
                <a:srgbClr val="0B7140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34" name="Google Shape;248;p35" hidden="0"/>
              <p:cNvSpPr/>
              <p:nvPr isPhoto="0" userDrawn="0"/>
            </p:nvSpPr>
            <p:spPr bwMode="auto">
              <a:xfrm rot="-6597701">
                <a:off x="3267625" y="1681204"/>
                <a:ext cx="274172" cy="274172"/>
              </a:xfrm>
              <a:prstGeom prst="ellipse">
                <a:avLst/>
              </a:prstGeom>
              <a:solidFill>
                <a:srgbClr val="65F0A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</p:grpSp>
        <p:grpSp>
          <p:nvGrpSpPr>
            <p:cNvPr id="20" name="Google Shape;249;p35" hidden="0"/>
            <p:cNvGrpSpPr/>
            <p:nvPr isPhoto="0" userDrawn="0"/>
          </p:nvGrpSpPr>
          <p:grpSpPr bwMode="auto">
            <a:xfrm>
              <a:off x="5344346" y="1613692"/>
              <a:ext cx="2154900" cy="2154900"/>
              <a:chOff x="5344346" y="1689892"/>
              <a:chExt cx="2154900" cy="2154900"/>
            </a:xfrm>
          </p:grpSpPr>
          <p:sp>
            <p:nvSpPr>
              <p:cNvPr id="27" name="Google Shape;250;p35" hidden="0"/>
              <p:cNvSpPr/>
              <p:nvPr isPhoto="0" userDrawn="0"/>
            </p:nvSpPr>
            <p:spPr bwMode="auto">
              <a:xfrm>
                <a:off x="5344346" y="1689892"/>
                <a:ext cx="2154900" cy="2154900"/>
              </a:xfrm>
              <a:prstGeom prst="ellipse">
                <a:avLst/>
              </a:prstGeom>
              <a:solidFill>
                <a:srgbClr val="085631"/>
              </a:solidFill>
              <a:ln>
                <a:noFill/>
              </a:ln>
              <a:effectLst>
                <a:outerShdw blurRad="228600" dist="50800" dir="5400000" rotWithShape="0" algn="tl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28" name="Google Shape;251;p35" hidden="0"/>
              <p:cNvSpPr txBox="1"/>
              <p:nvPr isPhoto="0" userDrawn="0"/>
            </p:nvSpPr>
            <p:spPr bwMode="auto">
              <a:xfrm>
                <a:off x="5545694" y="2189794"/>
                <a:ext cx="1747800" cy="116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3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</a:rPr>
                  <a:t>Computer Science</a:t>
                </a:r>
                <a:endParaRPr sz="1300" b="1">
                  <a:solidFill>
                    <a:srgbClr val="FFFFFF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grpSp>
          <p:nvGrpSpPr>
            <p:cNvPr id="21" name="Google Shape;252;p35" hidden="0"/>
            <p:cNvGrpSpPr/>
            <p:nvPr isPhoto="0" userDrawn="0"/>
          </p:nvGrpSpPr>
          <p:grpSpPr bwMode="auto">
            <a:xfrm>
              <a:off x="3668767" y="1529879"/>
              <a:ext cx="1423800" cy="1423800"/>
              <a:chOff x="3592567" y="1606079"/>
              <a:chExt cx="1423800" cy="1423800"/>
            </a:xfrm>
          </p:grpSpPr>
          <p:sp>
            <p:nvSpPr>
              <p:cNvPr id="25" name="Google Shape;253;p35" hidden="0"/>
              <p:cNvSpPr/>
              <p:nvPr isPhoto="0" userDrawn="0"/>
            </p:nvSpPr>
            <p:spPr bwMode="auto">
              <a:xfrm>
                <a:off x="3592567" y="1606079"/>
                <a:ext cx="1423800" cy="1423800"/>
              </a:xfrm>
              <a:prstGeom prst="ellipse">
                <a:avLst/>
              </a:prstGeom>
              <a:solidFill>
                <a:srgbClr val="0B7743"/>
              </a:solidFill>
              <a:ln>
                <a:noFill/>
              </a:ln>
              <a:effectLst>
                <a:outerShdw blurRad="228600" dist="50800" dir="5400000" rotWithShape="0" algn="tl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26" name="Google Shape;254;p35" hidden="0"/>
              <p:cNvSpPr txBox="1"/>
              <p:nvPr isPhoto="0" userDrawn="0"/>
            </p:nvSpPr>
            <p:spPr bwMode="auto">
              <a:xfrm>
                <a:off x="3727002" y="1817271"/>
                <a:ext cx="11670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</a:rPr>
                  <a:t>Data Science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grpSp>
          <p:nvGrpSpPr>
            <p:cNvPr id="22" name="Google Shape;255;p35" hidden="0"/>
            <p:cNvGrpSpPr/>
            <p:nvPr isPhoto="0" userDrawn="0"/>
          </p:nvGrpSpPr>
          <p:grpSpPr bwMode="auto">
            <a:xfrm>
              <a:off x="2380657" y="2478273"/>
              <a:ext cx="1498800" cy="1498800"/>
              <a:chOff x="-200893" y="3334998"/>
              <a:chExt cx="1498800" cy="1498800"/>
            </a:xfrm>
          </p:grpSpPr>
          <p:sp>
            <p:nvSpPr>
              <p:cNvPr id="23" name="Google Shape;256;p35" hidden="0"/>
              <p:cNvSpPr/>
              <p:nvPr isPhoto="0" userDrawn="0"/>
            </p:nvSpPr>
            <p:spPr bwMode="auto">
              <a:xfrm>
                <a:off x="-200893" y="3334998"/>
                <a:ext cx="1498800" cy="1498800"/>
              </a:xfrm>
              <a:prstGeom prst="ellipse">
                <a:avLst/>
              </a:prstGeom>
              <a:solidFill>
                <a:srgbClr val="0B7140"/>
              </a:solidFill>
              <a:ln>
                <a:noFill/>
              </a:ln>
              <a:effectLst>
                <a:outerShdw blurRad="228600" dist="50800" dir="5400000" rotWithShape="0" algn="tl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24" name="Google Shape;257;p35" hidden="0"/>
              <p:cNvSpPr txBox="1"/>
              <p:nvPr isPhoto="0" userDrawn="0"/>
            </p:nvSpPr>
            <p:spPr bwMode="auto">
              <a:xfrm>
                <a:off x="-197580" y="3482783"/>
                <a:ext cx="1460099" cy="121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</a:rPr>
                  <a:t>Application Fields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</p:grpSp>
      <p:grpSp>
        <p:nvGrpSpPr>
          <p:cNvPr id="35" name="Google Shape;279;p35" hidden="0"/>
          <p:cNvGrpSpPr/>
          <p:nvPr isPhoto="0" userDrawn="0"/>
        </p:nvGrpSpPr>
        <p:grpSpPr bwMode="auto">
          <a:xfrm>
            <a:off x="6642511" y="2311543"/>
            <a:ext cx="2477559" cy="2477264"/>
            <a:chOff x="5079400" y="1922775"/>
            <a:chExt cx="3221100" cy="3220715"/>
          </a:xfrm>
        </p:grpSpPr>
        <p:grpSp>
          <p:nvGrpSpPr>
            <p:cNvPr id="36" name="Google Shape;280;p35" hidden="0"/>
            <p:cNvGrpSpPr/>
            <p:nvPr isPhoto="0" userDrawn="0"/>
          </p:nvGrpSpPr>
          <p:grpSpPr bwMode="auto">
            <a:xfrm>
              <a:off x="5079400" y="1922775"/>
              <a:ext cx="3221100" cy="3220500"/>
              <a:chOff x="2961500" y="961400"/>
              <a:chExt cx="3221100" cy="3220500"/>
            </a:xfrm>
          </p:grpSpPr>
          <p:sp>
            <p:nvSpPr>
              <p:cNvPr id="43" name="Google Shape;281;p35" hidden="0"/>
              <p:cNvSpPr/>
              <p:nvPr isPhoto="0" userDrawn="0"/>
            </p:nvSpPr>
            <p:spPr bwMode="auto">
              <a:xfrm>
                <a:off x="2961500" y="961400"/>
                <a:ext cx="3221100" cy="3220500"/>
              </a:xfrm>
              <a:prstGeom prst="ellipse">
                <a:avLst/>
              </a:prstGeom>
              <a:solidFill>
                <a:srgbClr val="802017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44" name="Google Shape;282;p35" hidden="0"/>
              <p:cNvSpPr txBox="1"/>
              <p:nvPr isPhoto="0" userDrawn="0"/>
            </p:nvSpPr>
            <p:spPr bwMode="auto">
              <a:xfrm>
                <a:off x="3782899" y="1200950"/>
                <a:ext cx="15780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</a:rPr>
                  <a:t>AI &amp; Data Analytics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grpSp>
          <p:nvGrpSpPr>
            <p:cNvPr id="37" name="Google Shape;283;p35" hidden="0"/>
            <p:cNvGrpSpPr/>
            <p:nvPr isPhoto="0" userDrawn="0"/>
          </p:nvGrpSpPr>
          <p:grpSpPr bwMode="auto">
            <a:xfrm>
              <a:off x="5519586" y="2802867"/>
              <a:ext cx="2340600" cy="2340600"/>
              <a:chOff x="3401686" y="1841492"/>
              <a:chExt cx="2340600" cy="2340600"/>
            </a:xfrm>
          </p:grpSpPr>
          <p:sp>
            <p:nvSpPr>
              <p:cNvPr id="41" name="Google Shape;284;p35" hidden="0"/>
              <p:cNvSpPr/>
              <p:nvPr isPhoto="0" userDrawn="0"/>
            </p:nvSpPr>
            <p:spPr bwMode="auto">
              <a:xfrm>
                <a:off x="3401686" y="1841492"/>
                <a:ext cx="2340600" cy="2340600"/>
              </a:xfrm>
              <a:prstGeom prst="ellipse">
                <a:avLst/>
              </a:prstGeom>
              <a:solidFill>
                <a:srgbClr val="B02C20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42" name="Google Shape;285;p35" hidden="0"/>
              <p:cNvSpPr txBox="1"/>
              <p:nvPr isPhoto="0" userDrawn="0"/>
            </p:nvSpPr>
            <p:spPr bwMode="auto">
              <a:xfrm>
                <a:off x="3833274" y="2126800"/>
                <a:ext cx="1477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</a:rPr>
                  <a:t>Numerical Simulation 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grpSp>
          <p:nvGrpSpPr>
            <p:cNvPr id="38" name="Google Shape;286;p35" hidden="0"/>
            <p:cNvGrpSpPr/>
            <p:nvPr isPhoto="0" userDrawn="0"/>
          </p:nvGrpSpPr>
          <p:grpSpPr bwMode="auto">
            <a:xfrm>
              <a:off x="5951053" y="3666290"/>
              <a:ext cx="1477367" cy="1477200"/>
              <a:chOff x="3833153" y="2704915"/>
              <a:chExt cx="1477367" cy="1477200"/>
            </a:xfrm>
          </p:grpSpPr>
          <p:sp>
            <p:nvSpPr>
              <p:cNvPr id="39" name="Google Shape;287;p35" hidden="0"/>
              <p:cNvSpPr/>
              <p:nvPr isPhoto="0" userDrawn="0"/>
            </p:nvSpPr>
            <p:spPr bwMode="auto">
              <a:xfrm>
                <a:off x="3833620" y="2704915"/>
                <a:ext cx="1476900" cy="1477200"/>
              </a:xfrm>
              <a:prstGeom prst="ellipse">
                <a:avLst/>
              </a:prstGeom>
              <a:solidFill>
                <a:srgbClr val="D83829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  <p:sp>
            <p:nvSpPr>
              <p:cNvPr id="40" name="Google Shape;288;p35" hidden="0"/>
              <p:cNvSpPr txBox="1"/>
              <p:nvPr isPhoto="0" userDrawn="0"/>
            </p:nvSpPr>
            <p:spPr bwMode="auto">
              <a:xfrm>
                <a:off x="3833153" y="3143184"/>
                <a:ext cx="1477200" cy="64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</a:rPr>
                  <a:t>HPC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</p:grpSp>
      <p:grpSp>
        <p:nvGrpSpPr>
          <p:cNvPr id="45" name="Google Shape;258;p35" hidden="0"/>
          <p:cNvGrpSpPr/>
          <p:nvPr isPhoto="0" userDrawn="0"/>
        </p:nvGrpSpPr>
        <p:grpSpPr bwMode="auto">
          <a:xfrm>
            <a:off x="262703" y="5185567"/>
            <a:ext cx="9560465" cy="1427072"/>
            <a:chOff x="1087525" y="2305903"/>
            <a:chExt cx="6968958" cy="994681"/>
          </a:xfrm>
        </p:grpSpPr>
        <p:grpSp>
          <p:nvGrpSpPr>
            <p:cNvPr id="46" name="Google Shape;259;p35" hidden="0"/>
            <p:cNvGrpSpPr/>
            <p:nvPr isPhoto="0" userDrawn="0"/>
          </p:nvGrpSpPr>
          <p:grpSpPr bwMode="auto">
            <a:xfrm>
              <a:off x="1087525" y="2306625"/>
              <a:ext cx="1834900" cy="993959"/>
              <a:chOff x="1083025" y="2306625"/>
              <a:chExt cx="1834900" cy="993959"/>
            </a:xfrm>
          </p:grpSpPr>
          <p:sp>
            <p:nvSpPr>
              <p:cNvPr id="62" name="Google Shape;260;p35" hidden="0"/>
              <p:cNvSpPr txBox="1"/>
              <p:nvPr isPhoto="0" userDrawn="0"/>
            </p:nvSpPr>
            <p:spPr bwMode="auto">
              <a:xfrm>
                <a:off x="1235827" y="2695018"/>
                <a:ext cx="1505099" cy="16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b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1</a:t>
                </a:r>
                <a:r>
                  <a:rPr lang="en" sz="1100" b="1" baseline="30000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st</a:t>
                </a:r>
                <a:r>
                  <a:rPr lang="en" sz="1100" b="1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 Semester </a:t>
                </a:r>
                <a:r>
                  <a:rPr lang="en" sz="1100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Core</a:t>
                </a:r>
                <a:endParaRPr sz="1100">
                  <a:solidFill>
                    <a:srgbClr val="08563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63" name="Google Shape;261;p35" hidden="0"/>
              <p:cNvSpPr txBox="1"/>
              <p:nvPr isPhoto="0" userDrawn="0"/>
            </p:nvSpPr>
            <p:spPr bwMode="auto">
              <a:xfrm>
                <a:off x="1192452" y="2762984"/>
                <a:ext cx="1545599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9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</a:rPr>
                  <a:t>Introduction to CS, data science, PDEs, alongside fundamentals in ODEs, ML, and HPC.</a:t>
                </a:r>
                <a:endParaRPr sz="900">
                  <a:solidFill>
                    <a:schemeClr val="dk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64" name="Google Shape;262;p35" hidden="0"/>
              <p:cNvSpPr/>
              <p:nvPr isPhoto="0" userDrawn="0"/>
            </p:nvSpPr>
            <p:spPr bwMode="auto">
              <a:xfrm flipH="1">
                <a:off x="1083025" y="2306625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65" name="Google Shape;263;p35" hidden="0"/>
              <p:cNvSpPr/>
              <p:nvPr isPhoto="0" userDrawn="0"/>
            </p:nvSpPr>
            <p:spPr bwMode="auto">
              <a:xfrm>
                <a:off x="1083125" y="2460449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274E13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</p:grpSp>
        <p:grpSp>
          <p:nvGrpSpPr>
            <p:cNvPr id="47" name="Google Shape;264;p35" hidden="0"/>
            <p:cNvGrpSpPr/>
            <p:nvPr isPhoto="0" userDrawn="0"/>
          </p:nvGrpSpPr>
          <p:grpSpPr bwMode="auto">
            <a:xfrm>
              <a:off x="2796474" y="2306625"/>
              <a:ext cx="1834900" cy="993959"/>
              <a:chOff x="1083025" y="2306625"/>
              <a:chExt cx="1834900" cy="993959"/>
            </a:xfrm>
          </p:grpSpPr>
          <p:sp>
            <p:nvSpPr>
              <p:cNvPr id="58" name="Google Shape;265;p35" hidden="0"/>
              <p:cNvSpPr txBox="1"/>
              <p:nvPr isPhoto="0" userDrawn="0"/>
            </p:nvSpPr>
            <p:spPr bwMode="auto">
              <a:xfrm>
                <a:off x="1235834" y="2695018"/>
                <a:ext cx="1505099" cy="16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b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2</a:t>
                </a:r>
                <a:r>
                  <a:rPr lang="en" sz="1100" b="1" baseline="30000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nd   </a:t>
                </a:r>
                <a:r>
                  <a:rPr lang="en" sz="1100" b="1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Semester </a:t>
                </a:r>
                <a:r>
                  <a:rPr lang="en" sz="1100">
                    <a:solidFill>
                      <a:srgbClr val="085631"/>
                    </a:solidFill>
                    <a:latin typeface="Roboto"/>
                    <a:ea typeface="Roboto"/>
                    <a:cs typeface="Roboto"/>
                  </a:rPr>
                  <a:t>Elective</a:t>
                </a:r>
                <a:endParaRPr sz="1100">
                  <a:solidFill>
                    <a:srgbClr val="08563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59" name="Google Shape;266;p35" hidden="0"/>
              <p:cNvSpPr txBox="1"/>
              <p:nvPr isPhoto="0" userDrawn="0"/>
            </p:nvSpPr>
            <p:spPr bwMode="auto">
              <a:xfrm>
                <a:off x="1205820" y="2762984"/>
                <a:ext cx="1545599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defRPr/>
                </a:pPr>
                <a:r>
                  <a:rPr lang="en" sz="9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</a:rPr>
                  <a:t>Advanced discretization, stochastic methods,  optimization, as well as applied courses on simulations and supercomputing.</a:t>
                </a:r>
                <a:endParaRPr sz="900">
                  <a:solidFill>
                    <a:schemeClr val="dk1"/>
                  </a:solidFill>
                  <a:latin typeface="Roboto"/>
                  <a:ea typeface="Roboto"/>
                  <a:cs typeface="Roboto"/>
                </a:endParaRPr>
              </a:p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defRPr/>
                </a:pPr>
                <a:endParaRPr sz="900">
                  <a:solidFill>
                    <a:schemeClr val="dk1"/>
                  </a:solidFill>
                  <a:latin typeface="Roboto"/>
                  <a:ea typeface="Roboto"/>
                  <a:cs typeface="Roboto"/>
                </a:endParaRPr>
              </a:p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1764"/>
                  </a:spcAft>
                  <a:buNone/>
                  <a:defRPr/>
                </a:pPr>
                <a:endParaRPr sz="900">
                  <a:solidFill>
                    <a:srgbClr val="1B786E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60" name="Google Shape;267;p35" hidden="0"/>
              <p:cNvSpPr/>
              <p:nvPr isPhoto="0" userDrawn="0"/>
            </p:nvSpPr>
            <p:spPr bwMode="auto">
              <a:xfrm flipH="1">
                <a:off x="1083025" y="2306625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61" name="Google Shape;268;p35" hidden="0"/>
              <p:cNvSpPr/>
              <p:nvPr isPhoto="0" userDrawn="0"/>
            </p:nvSpPr>
            <p:spPr bwMode="auto">
              <a:xfrm>
                <a:off x="1083125" y="2460449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274E13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</p:grpSp>
        <p:grpSp>
          <p:nvGrpSpPr>
            <p:cNvPr id="48" name="Google Shape;269;p35" hidden="0"/>
            <p:cNvGrpSpPr/>
            <p:nvPr isPhoto="0" userDrawn="0"/>
          </p:nvGrpSpPr>
          <p:grpSpPr bwMode="auto">
            <a:xfrm>
              <a:off x="4508319" y="2305914"/>
              <a:ext cx="1834900" cy="994667"/>
              <a:chOff x="1083025" y="2306625"/>
              <a:chExt cx="1834900" cy="994667"/>
            </a:xfrm>
          </p:grpSpPr>
          <p:sp>
            <p:nvSpPr>
              <p:cNvPr id="54" name="Google Shape;270;p35" hidden="0"/>
              <p:cNvSpPr txBox="1"/>
              <p:nvPr isPhoto="0" userDrawn="0"/>
            </p:nvSpPr>
            <p:spPr bwMode="auto">
              <a:xfrm>
                <a:off x="1235817" y="2695019"/>
                <a:ext cx="1505099" cy="16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b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3</a:t>
                </a:r>
                <a:r>
                  <a:rPr lang="en" sz="1100" b="1" baseline="30000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rd</a:t>
                </a:r>
                <a:r>
                  <a:rPr lang="en" sz="1100" b="1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 Semester </a:t>
                </a:r>
                <a:r>
                  <a:rPr lang="en" sz="1100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Specialization</a:t>
                </a:r>
                <a:endParaRPr sz="1100">
                  <a:solidFill>
                    <a:srgbClr val="990000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55" name="Google Shape;271;p35" hidden="0"/>
              <p:cNvSpPr txBox="1"/>
              <p:nvPr isPhoto="0" userDrawn="0"/>
            </p:nvSpPr>
            <p:spPr bwMode="auto">
              <a:xfrm>
                <a:off x="1211407" y="2763692"/>
                <a:ext cx="1545599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1764"/>
                  </a:spcAft>
                  <a:buNone/>
                  <a:defRPr/>
                </a:pPr>
                <a:r>
                  <a:rPr lang="en" sz="9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</a:rPr>
                  <a:t>Elective courses such as bioinformatics, quantum computing, particle methods, and thesis preparation.</a:t>
                </a:r>
                <a:endParaRPr sz="900">
                  <a:solidFill>
                    <a:schemeClr val="dk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56" name="Google Shape;272;p35" hidden="0"/>
              <p:cNvSpPr/>
              <p:nvPr isPhoto="0" userDrawn="0"/>
            </p:nvSpPr>
            <p:spPr bwMode="auto">
              <a:xfrm flipH="1">
                <a:off x="1083025" y="2306625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57" name="Google Shape;273;p35" hidden="0"/>
              <p:cNvSpPr/>
              <p:nvPr isPhoto="0" userDrawn="0"/>
            </p:nvSpPr>
            <p:spPr bwMode="auto">
              <a:xfrm>
                <a:off x="1083125" y="2460449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</p:grpSp>
        <p:grpSp>
          <p:nvGrpSpPr>
            <p:cNvPr id="49" name="Google Shape;274;p35" hidden="0"/>
            <p:cNvGrpSpPr/>
            <p:nvPr isPhoto="0" userDrawn="0"/>
          </p:nvGrpSpPr>
          <p:grpSpPr bwMode="auto">
            <a:xfrm>
              <a:off x="6221583" y="2305903"/>
              <a:ext cx="1834900" cy="994677"/>
              <a:chOff x="1083025" y="2306625"/>
              <a:chExt cx="1834900" cy="994677"/>
            </a:xfrm>
          </p:grpSpPr>
          <p:sp>
            <p:nvSpPr>
              <p:cNvPr id="50" name="Google Shape;275;p35" hidden="0"/>
              <p:cNvSpPr txBox="1"/>
              <p:nvPr isPhoto="0" userDrawn="0"/>
            </p:nvSpPr>
            <p:spPr bwMode="auto">
              <a:xfrm>
                <a:off x="1235829" y="2695028"/>
                <a:ext cx="1505099" cy="16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b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4</a:t>
                </a:r>
                <a:r>
                  <a:rPr lang="en" sz="1100" b="1" baseline="30000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rth</a:t>
                </a:r>
                <a:r>
                  <a:rPr lang="en" sz="1100" b="1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 Semester </a:t>
                </a:r>
                <a:r>
                  <a:rPr lang="en" sz="1100">
                    <a:solidFill>
                      <a:srgbClr val="990000"/>
                    </a:solidFill>
                    <a:latin typeface="Roboto"/>
                    <a:ea typeface="Roboto"/>
                    <a:cs typeface="Roboto"/>
                  </a:rPr>
                  <a:t>Thesis Project</a:t>
                </a:r>
                <a:endParaRPr sz="1100">
                  <a:solidFill>
                    <a:srgbClr val="990000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51" name="Google Shape;276;p35" hidden="0"/>
              <p:cNvSpPr txBox="1"/>
              <p:nvPr isPhoto="0" userDrawn="0"/>
            </p:nvSpPr>
            <p:spPr bwMode="auto">
              <a:xfrm>
                <a:off x="1215579" y="2763702"/>
                <a:ext cx="1545599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789" tIns="100789" rIns="100789" bIns="100789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1764"/>
                  </a:spcAft>
                  <a:buNone/>
                  <a:defRPr/>
                </a:pPr>
                <a:r>
                  <a:rPr lang="en" sz="9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</a:rPr>
                  <a:t>Master's thesis project with a dedicated professor.</a:t>
                </a:r>
                <a:endParaRPr sz="900">
                  <a:solidFill>
                    <a:schemeClr val="dk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52" name="Google Shape;277;p35" hidden="0"/>
              <p:cNvSpPr/>
              <p:nvPr isPhoto="0" userDrawn="0"/>
            </p:nvSpPr>
            <p:spPr bwMode="auto">
              <a:xfrm flipH="1">
                <a:off x="1083025" y="2306625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53" name="Google Shape;278;p35" hidden="0"/>
              <p:cNvSpPr/>
              <p:nvPr isPhoto="0" userDrawn="0"/>
            </p:nvSpPr>
            <p:spPr bwMode="auto">
              <a:xfrm>
                <a:off x="1083125" y="2460449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100789" tIns="100789" rIns="100789" bIns="100789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7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900"/>
              </a:p>
            </p:txBody>
          </p:sp>
        </p:grpSp>
      </p:grpSp>
      <p:pic>
        <p:nvPicPr>
          <p:cNvPr id="4" name="Picture 3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Master in Computational Science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Education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70281" y="1341690"/>
            <a:ext cx="8817301" cy="390552"/>
          </a:xfrm>
        </p:spPr>
        <p:txBody>
          <a:bodyPr lIns="0"/>
          <a:lstStyle/>
          <a:p>
            <a:pPr>
              <a:defRPr/>
            </a:pPr>
            <a:r>
              <a:rPr lang="en-US" sz="2400" b="1">
                <a:latin typeface="Calibri"/>
              </a:rPr>
              <a:t>Structure and organization (an example)</a:t>
            </a:r>
            <a:endParaRPr lang="de-DE" sz="2400">
              <a:latin typeface="Calibri"/>
            </a:endParaRPr>
          </a:p>
        </p:txBody>
      </p:sp>
      <p:sp>
        <p:nvSpPr>
          <p:cNvPr id="4" name="Title 1" hidden="0"/>
          <p:cNvSpPr txBox="1"/>
          <p:nvPr isPhoto="0" userDrawn="0"/>
        </p:nvSpPr>
        <p:spPr bwMode="auto">
          <a:xfrm>
            <a:off x="932199" y="994850"/>
            <a:ext cx="9366581" cy="712731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300" b="1">
              <a:solidFill>
                <a:schemeClr val="bg1"/>
              </a:solidFill>
            </a:endParaRPr>
          </a:p>
        </p:txBody>
      </p:sp>
      <p:sp>
        <p:nvSpPr>
          <p:cNvPr id="9" name="Rectangle 7" hidden="0"/>
          <p:cNvSpPr/>
          <p:nvPr isPhoto="0" userDrawn="0"/>
        </p:nvSpPr>
        <p:spPr bwMode="auto">
          <a:xfrm rot="16199999">
            <a:off x="-142549" y="5245818"/>
            <a:ext cx="866431" cy="411859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Fall </a:t>
            </a:r>
            <a:endParaRPr/>
          </a:p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1st Semester</a:t>
            </a:r>
            <a:endParaRPr lang="en-US" sz="75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Rectangle 7" hidden="0"/>
          <p:cNvSpPr/>
          <p:nvPr isPhoto="0" userDrawn="0"/>
        </p:nvSpPr>
        <p:spPr bwMode="auto">
          <a:xfrm>
            <a:off x="8089701" y="5027314"/>
            <a:ext cx="1814513" cy="907256"/>
          </a:xfrm>
          <a:prstGeom prst="rect">
            <a:avLst/>
          </a:prstGeom>
          <a:solidFill>
            <a:srgbClr val="00B0F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</a:rPr>
              <a:t>High-Performance Computing</a:t>
            </a:r>
            <a:endParaRPr/>
          </a:p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12" name="Rectangle 7" hidden="0"/>
          <p:cNvSpPr/>
          <p:nvPr isPhoto="0" userDrawn="0"/>
        </p:nvSpPr>
        <p:spPr bwMode="auto">
          <a:xfrm>
            <a:off x="529232" y="5027314"/>
            <a:ext cx="1814513" cy="907256"/>
          </a:xfrm>
          <a:prstGeom prst="rect">
            <a:avLst/>
          </a:prstGeom>
          <a:solidFill>
            <a:srgbClr val="C00000">
              <a:alpha val="9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Efficient Computational Algorithms</a:t>
            </a:r>
            <a:endParaRPr/>
          </a:p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(6 ECTS)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3" name="Rectangle 7" hidden="0"/>
          <p:cNvSpPr/>
          <p:nvPr isPhoto="0" userDrawn="0"/>
        </p:nvSpPr>
        <p:spPr bwMode="auto">
          <a:xfrm>
            <a:off x="2419349" y="5027314"/>
            <a:ext cx="869454" cy="907256"/>
          </a:xfrm>
          <a:prstGeom prst="rect">
            <a:avLst/>
          </a:prstGeom>
          <a:solidFill>
            <a:srgbClr val="92D05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Ordinary Differential Equation</a:t>
            </a:r>
            <a:endParaRPr/>
          </a:p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(3 ECTS)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7" hidden="0"/>
          <p:cNvSpPr/>
          <p:nvPr isPhoto="0" userDrawn="0"/>
        </p:nvSpPr>
        <p:spPr bwMode="auto">
          <a:xfrm rot="16199999">
            <a:off x="-153564" y="4260493"/>
            <a:ext cx="888462" cy="411859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Spring</a:t>
            </a:r>
            <a:endParaRPr/>
          </a:p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2nd Semester</a:t>
            </a:r>
            <a:endParaRPr lang="en-US" sz="75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Rectangle 7" hidden="0"/>
          <p:cNvSpPr/>
          <p:nvPr isPhoto="0" userDrawn="0"/>
        </p:nvSpPr>
        <p:spPr bwMode="auto">
          <a:xfrm>
            <a:off x="529232" y="4044454"/>
            <a:ext cx="1814513" cy="907256"/>
          </a:xfrm>
          <a:prstGeom prst="rect">
            <a:avLst/>
          </a:prstGeom>
          <a:solidFill>
            <a:srgbClr val="92D05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Discretization methods</a:t>
            </a:r>
            <a:endParaRPr/>
          </a:p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(6 ECTS)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Rectangle 7" hidden="0"/>
          <p:cNvSpPr/>
          <p:nvPr isPhoto="0" userDrawn="0"/>
        </p:nvSpPr>
        <p:spPr bwMode="auto">
          <a:xfrm>
            <a:off x="8089701" y="2086001"/>
            <a:ext cx="1814513" cy="907256"/>
          </a:xfrm>
          <a:prstGeom prst="rect">
            <a:avLst/>
          </a:prstGeom>
          <a:solidFill>
            <a:srgbClr val="00B0F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Quantum computing</a:t>
            </a:r>
            <a:endParaRPr/>
          </a:p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17" name="Rectangle 7" hidden="0"/>
          <p:cNvSpPr/>
          <p:nvPr isPhoto="0" userDrawn="0"/>
        </p:nvSpPr>
        <p:spPr bwMode="auto">
          <a:xfrm>
            <a:off x="6199584" y="5027314"/>
            <a:ext cx="1814513" cy="907256"/>
          </a:xfrm>
          <a:prstGeom prst="rect">
            <a:avLst/>
          </a:prstGeom>
          <a:solidFill>
            <a:srgbClr val="ED7D31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Introduction</a:t>
            </a:r>
            <a:r>
              <a:rPr lang="de-CH" sz="1000" b="1">
                <a:solidFill>
                  <a:schemeClr val="bg1"/>
                </a:solidFill>
              </a:rPr>
              <a:t> </a:t>
            </a:r>
            <a:r>
              <a:rPr lang="de-CH" sz="1000" b="1">
                <a:solidFill>
                  <a:schemeClr val="bg1"/>
                </a:solidFill>
              </a:rPr>
              <a:t>to</a:t>
            </a:r>
            <a:r>
              <a:rPr lang="de-CH" sz="1000" b="1">
                <a:solidFill>
                  <a:schemeClr val="bg1"/>
                </a:solidFill>
              </a:rPr>
              <a:t> Data Science</a:t>
            </a:r>
            <a:endParaRPr/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18" name="Rectangle 7" hidden="0"/>
          <p:cNvSpPr/>
          <p:nvPr isPhoto="0" userDrawn="0"/>
        </p:nvSpPr>
        <p:spPr bwMode="auto">
          <a:xfrm>
            <a:off x="2419349" y="4044454"/>
            <a:ext cx="1814513" cy="907256"/>
          </a:xfrm>
          <a:prstGeom prst="rect">
            <a:avLst/>
          </a:prstGeom>
          <a:solidFill>
            <a:srgbClr val="92D05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Stochastic</a:t>
            </a:r>
            <a:r>
              <a:rPr lang="de-CH" sz="1000" b="1">
                <a:solidFill>
                  <a:schemeClr val="bg1"/>
                </a:solidFill>
              </a:rPr>
              <a:t> Methods</a:t>
            </a:r>
            <a:endParaRPr/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19" name="Rectangle 7" hidden="0"/>
          <p:cNvSpPr/>
          <p:nvPr isPhoto="0" userDrawn="0"/>
        </p:nvSpPr>
        <p:spPr bwMode="auto">
          <a:xfrm>
            <a:off x="8089701" y="4057569"/>
            <a:ext cx="1814513" cy="907256"/>
          </a:xfrm>
          <a:prstGeom prst="rect">
            <a:avLst/>
          </a:prstGeom>
          <a:solidFill>
            <a:srgbClr val="00B0F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Effective High-Performance Computing &amp; Data Analytics</a:t>
            </a:r>
            <a:endParaRPr/>
          </a:p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20" name="Rectangle 28" hidden="0"/>
          <p:cNvSpPr/>
          <p:nvPr isPhoto="0" userDrawn="0"/>
        </p:nvSpPr>
        <p:spPr bwMode="auto">
          <a:xfrm rot="16199999">
            <a:off x="-153563" y="3385752"/>
            <a:ext cx="888459" cy="411859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Fall </a:t>
            </a:r>
            <a:endParaRPr/>
          </a:p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3rd Semester</a:t>
            </a:r>
            <a:endParaRPr lang="en-US" sz="75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Rectangle 7" hidden="0"/>
          <p:cNvSpPr/>
          <p:nvPr isPhoto="0" userDrawn="0"/>
        </p:nvSpPr>
        <p:spPr bwMode="auto">
          <a:xfrm>
            <a:off x="8089701" y="3061593"/>
            <a:ext cx="1814513" cy="907256"/>
          </a:xfrm>
          <a:prstGeom prst="rect">
            <a:avLst/>
          </a:prstGeom>
          <a:solidFill>
            <a:srgbClr val="00B0F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Bioinformatics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22" name="Rectangle 7" hidden="0"/>
          <p:cNvSpPr/>
          <p:nvPr isPhoto="0" userDrawn="0"/>
        </p:nvSpPr>
        <p:spPr bwMode="auto">
          <a:xfrm>
            <a:off x="529232" y="3061593"/>
            <a:ext cx="1814513" cy="907256"/>
          </a:xfrm>
          <a:prstGeom prst="rect">
            <a:avLst/>
          </a:prstGeom>
          <a:solidFill>
            <a:schemeClr val="accent5">
              <a:lumMod val="50000"/>
              <a:alpha val="97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Preparation MSc Thesis</a:t>
            </a:r>
            <a:endParaRPr/>
          </a:p>
        </p:txBody>
      </p:sp>
      <p:sp>
        <p:nvSpPr>
          <p:cNvPr id="27" name="Rectangle 7" hidden="0"/>
          <p:cNvSpPr/>
          <p:nvPr isPhoto="0" userDrawn="0"/>
        </p:nvSpPr>
        <p:spPr bwMode="auto">
          <a:xfrm>
            <a:off x="4309466" y="3061593"/>
            <a:ext cx="1814513" cy="907256"/>
          </a:xfrm>
          <a:prstGeom prst="rect">
            <a:avLst/>
          </a:prstGeom>
          <a:solidFill>
            <a:srgbClr val="ED7D31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Analysis </a:t>
            </a:r>
            <a:r>
              <a:rPr lang="de-CH" sz="1000" b="1">
                <a:solidFill>
                  <a:schemeClr val="bg1"/>
                </a:solidFill>
              </a:rPr>
              <a:t>of</a:t>
            </a:r>
            <a:r>
              <a:rPr lang="de-CH" sz="1000" b="1">
                <a:solidFill>
                  <a:schemeClr val="bg1"/>
                </a:solidFill>
              </a:rPr>
              <a:t> </a:t>
            </a:r>
            <a:r>
              <a:rPr lang="de-CH" sz="1000" b="1">
                <a:solidFill>
                  <a:schemeClr val="bg1"/>
                </a:solidFill>
              </a:rPr>
              <a:t>Social</a:t>
            </a:r>
            <a:r>
              <a:rPr lang="de-CH" sz="1000" b="1">
                <a:solidFill>
                  <a:schemeClr val="bg1"/>
                </a:solidFill>
              </a:rPr>
              <a:t> Networks</a:t>
            </a:r>
            <a:endParaRPr/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30" name="Rectangle 7" hidden="0"/>
          <p:cNvSpPr/>
          <p:nvPr isPhoto="0" userDrawn="0"/>
        </p:nvSpPr>
        <p:spPr bwMode="auto">
          <a:xfrm rot="16199999">
            <a:off x="-151711" y="2453238"/>
            <a:ext cx="888459" cy="411859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Spring </a:t>
            </a:r>
            <a:endParaRPr/>
          </a:p>
          <a:p>
            <a:pPr algn="ctr" defTabSz="756026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750" b="1">
                <a:solidFill>
                  <a:srgbClr val="000000"/>
                </a:solidFill>
                <a:latin typeface="Verdana"/>
              </a:rPr>
              <a:t>4th Semester</a:t>
            </a:r>
            <a:endParaRPr lang="en-US" sz="75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Rectangle 7" hidden="0"/>
          <p:cNvSpPr/>
          <p:nvPr isPhoto="0" userDrawn="0"/>
        </p:nvSpPr>
        <p:spPr bwMode="auto">
          <a:xfrm>
            <a:off x="529232" y="2078732"/>
            <a:ext cx="7484864" cy="907256"/>
          </a:xfrm>
          <a:prstGeom prst="rect">
            <a:avLst/>
          </a:prstGeom>
          <a:solidFill>
            <a:schemeClr val="accent5">
              <a:lumMod val="50000"/>
              <a:alpha val="97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  <a:ea typeface="Verdana"/>
                <a:cs typeface="Verdana"/>
              </a:rPr>
              <a:t>MSc Thesis</a:t>
            </a:r>
            <a:endParaRPr/>
          </a:p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  <a:ea typeface="Verdana"/>
                <a:cs typeface="Verdana"/>
              </a:rPr>
              <a:t>(24 ECTS)</a:t>
            </a:r>
            <a:endParaRPr lang="de-CH" sz="1000" b="1">
              <a:solidFill>
                <a:schemeClr val="bg1"/>
              </a:solidFill>
              <a:ea typeface="Verdana"/>
              <a:cs typeface="Verdana"/>
            </a:endParaRPr>
          </a:p>
        </p:txBody>
      </p:sp>
      <p:sp>
        <p:nvSpPr>
          <p:cNvPr id="34" name="Rectangle 7" hidden="0"/>
          <p:cNvSpPr/>
          <p:nvPr isPhoto="0" userDrawn="0"/>
        </p:nvSpPr>
        <p:spPr bwMode="auto">
          <a:xfrm>
            <a:off x="6199584" y="4044454"/>
            <a:ext cx="1814513" cy="907256"/>
          </a:xfrm>
          <a:prstGeom prst="rect">
            <a:avLst/>
          </a:prstGeom>
          <a:solidFill>
            <a:srgbClr val="ED7D31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Particle Filtering </a:t>
            </a:r>
            <a:endParaRPr/>
          </a:p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+</a:t>
            </a:r>
            <a:endParaRPr/>
          </a:p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Bayesian Computing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de-CH" sz="1000" b="1">
                <a:solidFill>
                  <a:schemeClr val="bg1"/>
                </a:solidFill>
              </a:rPr>
              <a:t>(3 + 3 ECTS)</a:t>
            </a:r>
            <a:endParaRPr/>
          </a:p>
        </p:txBody>
      </p:sp>
      <p:sp>
        <p:nvSpPr>
          <p:cNvPr id="36" name="Rectangle 7" hidden="0"/>
          <p:cNvSpPr/>
          <p:nvPr isPhoto="0" userDrawn="0"/>
        </p:nvSpPr>
        <p:spPr bwMode="auto">
          <a:xfrm>
            <a:off x="6199584" y="3061593"/>
            <a:ext cx="1814513" cy="907256"/>
          </a:xfrm>
          <a:prstGeom prst="rect">
            <a:avLst/>
          </a:prstGeom>
          <a:solidFill>
            <a:srgbClr val="ED7D31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Advanced topics in Machine Learning(6 ECTS)</a:t>
            </a:r>
            <a:endParaRPr/>
          </a:p>
        </p:txBody>
      </p:sp>
      <p:sp>
        <p:nvSpPr>
          <p:cNvPr id="39" name="Rectangle 7" hidden="0"/>
          <p:cNvSpPr/>
          <p:nvPr isPhoto="0" userDrawn="0"/>
        </p:nvSpPr>
        <p:spPr bwMode="auto">
          <a:xfrm>
            <a:off x="2249844" y="6067242"/>
            <a:ext cx="1038959" cy="379718"/>
          </a:xfrm>
          <a:prstGeom prst="rect">
            <a:avLst/>
          </a:prstGeom>
          <a:solidFill>
            <a:srgbClr val="ED7D31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DATA SCIENCE</a:t>
            </a:r>
            <a:endParaRPr/>
          </a:p>
        </p:txBody>
      </p:sp>
      <p:sp>
        <p:nvSpPr>
          <p:cNvPr id="32" name="Rectangle 7" hidden="0"/>
          <p:cNvSpPr/>
          <p:nvPr isPhoto="0" userDrawn="0"/>
        </p:nvSpPr>
        <p:spPr bwMode="auto">
          <a:xfrm>
            <a:off x="3390225" y="6067242"/>
            <a:ext cx="1357106" cy="379718"/>
          </a:xfrm>
          <a:prstGeom prst="rect">
            <a:avLst/>
          </a:prstGeom>
          <a:solidFill>
            <a:srgbClr val="92D05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MATH/ALGORITHMS</a:t>
            </a:r>
            <a:endParaRPr/>
          </a:p>
        </p:txBody>
      </p:sp>
      <p:sp>
        <p:nvSpPr>
          <p:cNvPr id="37" name="Rectangle 7" hidden="0"/>
          <p:cNvSpPr/>
          <p:nvPr isPhoto="0" userDrawn="0"/>
        </p:nvSpPr>
        <p:spPr bwMode="auto">
          <a:xfrm>
            <a:off x="4848752" y="6067242"/>
            <a:ext cx="1038959" cy="379718"/>
          </a:xfrm>
          <a:prstGeom prst="rect">
            <a:avLst/>
          </a:prstGeom>
          <a:solidFill>
            <a:srgbClr val="00B0F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COMPUTING</a:t>
            </a:r>
            <a:endParaRPr/>
          </a:p>
        </p:txBody>
      </p:sp>
      <p:sp>
        <p:nvSpPr>
          <p:cNvPr id="40" name="Rectangle 7" hidden="0"/>
          <p:cNvSpPr/>
          <p:nvPr isPhoto="0" userDrawn="0"/>
        </p:nvSpPr>
        <p:spPr bwMode="auto">
          <a:xfrm>
            <a:off x="5989132" y="6067242"/>
            <a:ext cx="1038959" cy="379718"/>
          </a:xfrm>
          <a:prstGeom prst="rect">
            <a:avLst/>
          </a:prstGeom>
          <a:solidFill>
            <a:srgbClr val="2654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APPLICATION</a:t>
            </a:r>
            <a:endParaRPr/>
          </a:p>
        </p:txBody>
      </p:sp>
      <p:sp>
        <p:nvSpPr>
          <p:cNvPr id="41" name="Rectangle 7" hidden="0"/>
          <p:cNvSpPr/>
          <p:nvPr isPhoto="0" userDrawn="0"/>
        </p:nvSpPr>
        <p:spPr bwMode="auto">
          <a:xfrm>
            <a:off x="3389621" y="5027314"/>
            <a:ext cx="869454" cy="907256"/>
          </a:xfrm>
          <a:prstGeom prst="rect">
            <a:avLst/>
          </a:prstGeom>
          <a:solidFill>
            <a:srgbClr val="92D050">
              <a:alpha val="9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000" b="1">
                <a:solidFill>
                  <a:schemeClr val="bg1"/>
                </a:solidFill>
              </a:rPr>
              <a:t>Introduction to Comp. Science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(3 ECTS)</a:t>
            </a:r>
            <a:endParaRPr/>
          </a:p>
        </p:txBody>
      </p:sp>
      <p:sp>
        <p:nvSpPr>
          <p:cNvPr id="42" name="Rectangle 7" hidden="0"/>
          <p:cNvSpPr/>
          <p:nvPr isPhoto="0" userDrawn="0"/>
        </p:nvSpPr>
        <p:spPr bwMode="auto">
          <a:xfrm>
            <a:off x="4309466" y="5027314"/>
            <a:ext cx="1814513" cy="907256"/>
          </a:xfrm>
          <a:prstGeom prst="rect">
            <a:avLst/>
          </a:prstGeom>
          <a:solidFill>
            <a:srgbClr val="ED7D31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Introduction to </a:t>
            </a:r>
            <a:endParaRPr/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Machine Learning</a:t>
            </a:r>
            <a:endParaRPr/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43" name="Rectangle 7" hidden="0"/>
          <p:cNvSpPr/>
          <p:nvPr isPhoto="0" userDrawn="0"/>
        </p:nvSpPr>
        <p:spPr bwMode="auto">
          <a:xfrm>
            <a:off x="4301864" y="4035912"/>
            <a:ext cx="1814513" cy="907256"/>
          </a:xfrm>
          <a:prstGeom prst="rect">
            <a:avLst/>
          </a:prstGeom>
          <a:solidFill>
            <a:srgbClr val="92D05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Solution </a:t>
            </a:r>
            <a:r>
              <a:rPr lang="de-CH" sz="1000" b="1">
                <a:solidFill>
                  <a:schemeClr val="bg1"/>
                </a:solidFill>
              </a:rPr>
              <a:t>methods</a:t>
            </a:r>
            <a:r>
              <a:rPr lang="de-CH" sz="1000" b="1">
                <a:solidFill>
                  <a:schemeClr val="bg1"/>
                </a:solidFill>
              </a:rPr>
              <a:t> </a:t>
            </a:r>
            <a:r>
              <a:rPr lang="de-CH" sz="1000" b="1">
                <a:solidFill>
                  <a:schemeClr val="bg1"/>
                </a:solidFill>
              </a:rPr>
              <a:t>and</a:t>
            </a:r>
            <a:r>
              <a:rPr lang="de-CH" sz="1000" b="1">
                <a:solidFill>
                  <a:schemeClr val="bg1"/>
                </a:solidFill>
              </a:rPr>
              <a:t> </a:t>
            </a:r>
            <a:r>
              <a:rPr lang="de-CH" sz="1000" b="1">
                <a:solidFill>
                  <a:schemeClr val="bg1"/>
                </a:solidFill>
              </a:rPr>
              <a:t>Optimization</a:t>
            </a:r>
            <a:endParaRPr lang="de-CH" sz="1000" b="1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sp>
        <p:nvSpPr>
          <p:cNvPr id="44" name="Rectangle 7" hidden="0"/>
          <p:cNvSpPr/>
          <p:nvPr isPhoto="0" userDrawn="0"/>
        </p:nvSpPr>
        <p:spPr bwMode="auto">
          <a:xfrm>
            <a:off x="2444562" y="3061593"/>
            <a:ext cx="1814513" cy="907256"/>
          </a:xfrm>
          <a:prstGeom prst="rect">
            <a:avLst/>
          </a:prstGeom>
          <a:solidFill>
            <a:srgbClr val="92D050">
              <a:alpha val="9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Numerical</a:t>
            </a:r>
            <a:r>
              <a:rPr lang="de-CH" sz="1000" b="1">
                <a:solidFill>
                  <a:schemeClr val="bg1"/>
                </a:solidFill>
              </a:rPr>
              <a:t> </a:t>
            </a:r>
            <a:r>
              <a:rPr lang="de-CH" sz="1000" b="1">
                <a:solidFill>
                  <a:schemeClr val="bg1"/>
                </a:solidFill>
              </a:rPr>
              <a:t>algorithms</a:t>
            </a:r>
            <a:endParaRPr lang="de-CH" sz="1000" b="1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de-CH" sz="1000" b="1">
                <a:solidFill>
                  <a:schemeClr val="bg1"/>
                </a:solidFill>
              </a:rPr>
              <a:t>(6 ECTS)</a:t>
            </a:r>
            <a:endParaRPr/>
          </a:p>
        </p:txBody>
      </p:sp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Master in Computational Science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Structure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Content Placeholder 1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813157" y="3425900"/>
            <a:ext cx="8911327" cy="2252092"/>
          </a:xfrm>
          <a:prstGeom prst="rect">
            <a:avLst/>
          </a:prstGeom>
          <a:noFill/>
        </p:spPr>
        <p:txBody>
          <a:bodyPr vert="horz" wrap="square" numCol="2" anchor="t" anchorCtr="0" compatLnSpc="1">
            <a:prstTxWarp prst="textNoShape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2000" b="1">
                <a:latin typeface="Calibri"/>
                <a:ea typeface="Lato"/>
              </a:rPr>
              <a:t>Academic Requirements:</a:t>
            </a:r>
            <a:endParaRPr lang="en" sz="1600" i="1">
              <a:latin typeface="Calibri"/>
              <a:ea typeface="Lato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>
                <a:latin typeface="Calibri"/>
                <a:ea typeface="Lato"/>
              </a:rPr>
              <a:t>30/120 ECTS must be taken at USI.</a:t>
            </a:r>
            <a:endParaRPr lang="en" sz="1600" i="1">
              <a:latin typeface="Calibri"/>
              <a:ea typeface="Lato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>
                <a:latin typeface="Calibri"/>
                <a:ea typeface="Lato"/>
              </a:rPr>
              <a:t>Mobility after the first semester. </a:t>
            </a:r>
            <a:endParaRPr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>
                <a:latin typeface="Calibri"/>
                <a:ea typeface="Lato"/>
              </a:rPr>
              <a:t>Online and in class course.</a:t>
            </a:r>
            <a:endParaRPr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>
                <a:latin typeface="Calibri"/>
                <a:ea typeface="Lato"/>
              </a:rPr>
              <a:t>Grading policy equivalence.</a:t>
            </a:r>
            <a:endParaRPr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>
              <a:latin typeface="Calibri"/>
              <a:ea typeface="Lato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latin typeface="Calibri"/>
              <a:ea typeface="Lato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latin typeface="Calibri"/>
              <a:ea typeface="Lato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>
              <a:latin typeface="Calibri"/>
              <a:ea typeface="Lato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>
              <a:latin typeface="Calibri"/>
              <a:ea typeface="Lato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>
              <a:latin typeface="Calibri"/>
              <a:ea typeface="Lato"/>
            </a:endParaRPr>
          </a:p>
          <a:p>
            <a:pPr>
              <a:lnSpc>
                <a:spcPct val="150000"/>
              </a:lnSpc>
              <a:defRPr/>
            </a:pPr>
            <a:r>
              <a:rPr lang="it-CH" sz="2000" b="1">
                <a:latin typeface="Calibri"/>
              </a:rPr>
              <a:t>Costs and Mobility Grants: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latin typeface="Calibri"/>
              </a:rPr>
              <a:t>Student do NOT pay USI fees.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latin typeface="Calibri"/>
              </a:rPr>
              <a:t>10 ERASMUS/SEMP </a:t>
            </a:r>
            <a:r>
              <a:rPr lang="en-US" sz="1600"/>
              <a:t>mobility </a:t>
            </a:r>
            <a:r>
              <a:rPr lang="en-US" sz="1600">
                <a:latin typeface="Calibri"/>
              </a:rPr>
              <a:t>grants FAU </a:t>
            </a:r>
            <a:r>
              <a:rPr lang="en-US" sz="1600"/>
              <a:t>→</a:t>
            </a:r>
            <a:r>
              <a:rPr lang="en-US" sz="1600">
                <a:latin typeface="Calibri"/>
              </a:rPr>
              <a:t> </a:t>
            </a:r>
            <a:r>
              <a:rPr lang="en-US" sz="1600"/>
              <a:t>USI for 6 months (deadline January 10</a:t>
            </a:r>
            <a:r>
              <a:rPr lang="en-US" sz="1600" baseline="30000"/>
              <a:t>th</a:t>
            </a:r>
            <a:r>
              <a:rPr lang="en-US" sz="1600"/>
              <a:t>)</a:t>
            </a:r>
            <a:r>
              <a:rPr lang="en-US" sz="1600">
                <a:latin typeface="Calibri"/>
              </a:rPr>
              <a:t>.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latin typeface="Calibri"/>
              </a:rPr>
              <a:t>Lugano prices (beer 6 CHF, shared-flat 500 CHF).</a:t>
            </a:r>
            <a:endParaRPr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CH" sz="1600" b="1">
              <a:latin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it-CH" sz="1600" b="1">
              <a:latin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>
              <a:latin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it-CH" sz="1600" b="1">
              <a:latin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it-CH" sz="1600" b="1">
              <a:latin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>
              <a:latin typeface="Calibri"/>
            </a:endParaRPr>
          </a:p>
        </p:txBody>
      </p:sp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1867368" y="1499212"/>
            <a:ext cx="2175490" cy="1002535"/>
          </a:xfrm>
          <a:prstGeom prst="rect">
            <a:avLst/>
          </a:prstGeom>
        </p:spPr>
      </p:pic>
      <p:pic>
        <p:nvPicPr>
          <p:cNvPr id="2" name="Picture 1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1" y="2700845"/>
            <a:ext cx="10080624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b="1"/>
              <a:t>Master in Computational Engineering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</m:oMath>
                  </m:oMathPara>
                </a14:m>
              </mc:Choice>
              <mc:Fallback/>
            </mc:AlternateContent>
            <a:r>
              <a:rPr lang="en-GB" sz="2200" b="1"/>
              <a:t> Master in Computational Science</a:t>
            </a:r>
            <a:endParaRPr sz="2200" b="1"/>
          </a:p>
        </p:txBody>
      </p:sp>
      <p:sp>
        <p:nvSpPr>
          <p:cNvPr id="9" name="TextBox 8" hidden="0"/>
          <p:cNvSpPr txBox="1"/>
          <p:nvPr isPhoto="0" userDrawn="0"/>
        </p:nvSpPr>
        <p:spPr bwMode="auto">
          <a:xfrm>
            <a:off x="4572000" y="185737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defRPr/>
            </a:pPr>
            <a:endParaRPr sz="3200"/>
          </a:p>
        </p:txBody>
      </p:sp>
      <p:pic>
        <p:nvPicPr>
          <p:cNvPr id="12" name="Picture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037768" y="1356477"/>
            <a:ext cx="2175489" cy="1243137"/>
          </a:xfrm>
          <a:prstGeom prst="rect">
            <a:avLst/>
          </a:prstGeom>
        </p:spPr>
      </p:pic>
      <p:sp>
        <p:nvSpPr>
          <p:cNvPr id="13" name="TextBox 12" hidden="0"/>
          <p:cNvSpPr txBox="1"/>
          <p:nvPr isPhoto="0" userDrawn="0"/>
        </p:nvSpPr>
        <p:spPr bwMode="auto">
          <a:xfrm>
            <a:off x="0" y="5949910"/>
            <a:ext cx="10080625" cy="54886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en-US" sz="2200" i="1">
                <a:ea typeface="Lato"/>
              </a:rPr>
              <a:t>For more information see: </a:t>
            </a:r>
            <a:r>
              <a:rPr lang="en-US" sz="2200" i="1" u="sng">
                <a:ea typeface="Lato"/>
                <a:hlinkClick r:id="rId4" tooltip="https://www.ci.inf.usi.ch/master/double-degree-faq"/>
              </a:rPr>
              <a:t>ci.inf.usi.ch/master/double-degree-faq</a:t>
            </a:r>
            <a:endParaRPr lang="en-US" sz="2200" i="1">
              <a:ea typeface="Lato"/>
            </a:endParaRPr>
          </a:p>
          <a:p>
            <a:pPr algn="ctr">
              <a:defRPr/>
            </a:pPr>
            <a:endParaRPr/>
          </a:p>
        </p:txBody>
      </p:sp>
      <p:sp>
        <p:nvSpPr>
          <p:cNvPr id="14" name="TextBox 13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Double Degree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Overview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sp>
        <p:nvSpPr>
          <p:cNvPr id="11" name="Content Placeholder 1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627961" y="1719784"/>
            <a:ext cx="8911327" cy="1097113"/>
          </a:xfrm>
          <a:prstGeom prst="rect">
            <a:avLst/>
          </a:prstGeom>
          <a:noFill/>
        </p:spPr>
        <p:txBody>
          <a:bodyPr vert="horz" wrap="square" numCol="1" anchor="t" anchorCtr="0" compatLnSpc="1">
            <a:prstTxWarp prst="textNoShape"/>
          </a:bodyPr>
          <a:lstStyle/>
          <a:p>
            <a:pPr algn="ctr">
              <a:defRPr/>
            </a:pPr>
            <a:r>
              <a:rPr lang="en-US" sz="2200">
                <a:latin typeface="Calibri"/>
              </a:rPr>
              <a:t>Registration</a:t>
            </a:r>
            <a:r>
              <a:rPr lang="en-US" sz="2200" baseline="30000">
                <a:latin typeface="Calibri"/>
              </a:rPr>
              <a:t>1</a:t>
            </a:r>
            <a:r>
              <a:rPr lang="en-US" sz="2200">
                <a:latin typeface="Calibri"/>
              </a:rPr>
              <a:t> at  </a:t>
            </a:r>
            <a:r>
              <a:rPr lang="en-US" sz="2200" u="sng">
                <a:latin typeface="Calibri"/>
                <a:hlinkClick r:id="rId3" tooltip="https://bit.ly/usi-fau-register"/>
              </a:rPr>
              <a:t>bit.ly/usi-fau-register</a:t>
            </a:r>
            <a:endParaRPr lang="en-US" sz="2200">
              <a:latin typeface="Calibri"/>
            </a:endParaRPr>
          </a:p>
        </p:txBody>
      </p:sp>
      <p:sp>
        <p:nvSpPr>
          <p:cNvPr id="12" name="Content Placeholder 1" hidden="0"/>
          <p:cNvSpPr txBox="1"/>
          <p:nvPr isPhoto="0" userDrawn="0"/>
        </p:nvSpPr>
        <p:spPr bwMode="auto">
          <a:xfrm>
            <a:off x="489857" y="6306380"/>
            <a:ext cx="9590768" cy="40582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l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i="1">
                <a:latin typeface="Calibri"/>
              </a:rPr>
              <a:t>1) Also available at  </a:t>
            </a:r>
            <a:r>
              <a:rPr lang="en-GB" sz="1400" i="1" u="sng">
                <a:hlinkClick r:id="rId4" tooltip="https://usi.qualtrics.com/jfe/form/SV_5o47NZex2AdG0Oa"/>
              </a:rPr>
              <a:t>https://usi.qualtrics.com/jfe/form/SV_5o47NZex2AdG0Oa</a:t>
            </a:r>
            <a:endParaRPr lang="en-US" sz="1400" i="1">
              <a:latin typeface="Calibri"/>
            </a:endParaRPr>
          </a:p>
        </p:txBody>
      </p:sp>
      <p:pic>
        <p:nvPicPr>
          <p:cNvPr id="14" name="Picture 13" descr="Qr code&#10;&#10;Description automatically generated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414711" y="2176225"/>
            <a:ext cx="3251200" cy="3251200"/>
          </a:xfrm>
          <a:prstGeom prst="rect">
            <a:avLst/>
          </a:prstGeom>
        </p:spPr>
      </p:pic>
      <p:sp>
        <p:nvSpPr>
          <p:cNvPr id="15" name="Content Placeholder 1" hidden="0"/>
          <p:cNvSpPr txBox="1"/>
          <p:nvPr isPhoto="0" userDrawn="0"/>
        </p:nvSpPr>
        <p:spPr bwMode="auto">
          <a:xfrm>
            <a:off x="1" y="5652998"/>
            <a:ext cx="10080624" cy="40582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l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>
                <a:latin typeface="Calibri"/>
              </a:rPr>
              <a:t>Deadline September 30</a:t>
            </a:r>
            <a:r>
              <a:rPr lang="en-US" sz="2200" baseline="30000">
                <a:latin typeface="Calibri"/>
              </a:rPr>
              <a:t>th</a:t>
            </a:r>
            <a:r>
              <a:rPr lang="en-US" sz="2200">
                <a:latin typeface="Calibri"/>
              </a:rPr>
              <a:t> </a:t>
            </a:r>
            <a:endParaRPr/>
          </a:p>
        </p:txBody>
      </p:sp>
      <p:sp>
        <p:nvSpPr>
          <p:cNvPr id="16" name="TextBox 15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Double Degree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Registration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sp>
        <p:nvSpPr>
          <p:cNvPr id="11" name="Content Placeholder 1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627961" y="6253843"/>
            <a:ext cx="8911327" cy="423829"/>
          </a:xfrm>
          <a:prstGeom prst="rect">
            <a:avLst/>
          </a:prstGeom>
          <a:noFill/>
        </p:spPr>
        <p:txBody>
          <a:bodyPr vert="horz" wrap="square" numCol="1" anchor="t" anchorCtr="0" compatLnSpc="1">
            <a:prstTxWarp prst="textNoShape"/>
          </a:bodyPr>
          <a:lstStyle/>
          <a:p>
            <a:pPr algn="ctr">
              <a:defRPr/>
            </a:pPr>
            <a:r>
              <a:rPr lang="en-US" sz="2200" i="1">
                <a:latin typeface="Calibri"/>
              </a:rPr>
              <a:t>… any given day from March to October.</a:t>
            </a:r>
            <a:endParaRPr/>
          </a:p>
        </p:txBody>
      </p:sp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73114" y="1347769"/>
            <a:ext cx="9266174" cy="4766161"/>
          </a:xfrm>
          <a:prstGeom prst="rect">
            <a:avLst/>
          </a:prstGeom>
          <a:effectLst>
            <a:outerShdw blurRad="50800" dist="50800" dir="5400000" rotWithShape="0" algn="ctr">
              <a:srgbClr val="000000">
                <a:alpha val="80000"/>
              </a:srgbClr>
            </a:outerShdw>
          </a:effectLst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USI Lugano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Zurich  (2h)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200" i="1">
                          <a:latin typeface="Cambria Math"/>
                          <a:ea typeface="Cambria Math"/>
                        </a:rPr>
                        <m:t>⟶</m:t>
                      </m:r>
                    </m:oMath>
                  </m:oMathPara>
                </a14:m>
              </mc:Choice>
              <mc:Fallback/>
            </mc:AlternateContent>
            <a:r>
              <a:rPr lang="en-US" sz="2200"/>
              <a:t> Lugano (1hr)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200" i="1">
                          <a:latin typeface="Cambria Math"/>
                          <a:ea typeface="Cambria Math"/>
                        </a:rPr>
                        <m:t>⟶</m:t>
                      </m:r>
                    </m:oMath>
                  </m:oMathPara>
                </a14:m>
              </mc:Choice>
              <mc:Fallback/>
            </mc:AlternateContent>
            <a:r>
              <a:rPr lang="en-US" sz="2200"/>
              <a:t> Milan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 hidden="0"/>
          <p:cNvPicPr>
            <a:picLocks noChangeAspect="1"/>
          </p:cNvPicPr>
          <p:nvPr isPhoto="0" userDrawn="0"/>
        </p:nvPicPr>
        <p:blipFill>
          <a:blip r:embed="rId2"/>
          <a:srcRect l="12779" t="32978" r="15846" b="34131"/>
          <a:stretch/>
        </p:blipFill>
        <p:spPr bwMode="auto">
          <a:xfrm>
            <a:off x="6815270" y="6677672"/>
            <a:ext cx="1554096" cy="716177"/>
          </a:xfrm>
          <a:prstGeom prst="rect">
            <a:avLst/>
          </a:prstGeom>
        </p:spPr>
      </p:pic>
      <p:pic>
        <p:nvPicPr>
          <p:cNvPr id="2050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93370" y="1345311"/>
            <a:ext cx="8716216" cy="4434666"/>
          </a:xfrm>
          <a:prstGeom prst="rect">
            <a:avLst/>
          </a:prstGeom>
          <a:noFill/>
        </p:spPr>
      </p:pic>
      <p:sp>
        <p:nvSpPr>
          <p:cNvPr id="3" name="Content Placeholder 2" hidden="0"/>
          <p:cNvSpPr>
            <a:spLocks noGrp="1"/>
          </p:cNvSpPr>
          <p:nvPr isPhoto="0" userDrawn="0">
            <p:ph sz="quarter" idx="12" hasCustomPrompt="0"/>
          </p:nvPr>
        </p:nvSpPr>
        <p:spPr bwMode="auto">
          <a:xfrm>
            <a:off x="682203" y="5879814"/>
            <a:ext cx="8716216" cy="813849"/>
          </a:xfrm>
        </p:spPr>
        <p:txBody>
          <a:bodyPr numCol="3"/>
          <a:lstStyle/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Main Building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Black Building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Auditorium / Mensa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Red Building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Theology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Lab / EOC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 b="1">
                <a:latin typeface="Calibri"/>
              </a:rPr>
              <a:t>East Campus Lugano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Library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Aula magna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L'ideatorio</a:t>
            </a:r>
            <a:r>
              <a:rPr lang="en-GB" sz="1200">
                <a:latin typeface="Calibri"/>
              </a:rPr>
              <a:t> (Villa </a:t>
            </a:r>
            <a:r>
              <a:rPr lang="en-GB" sz="1200">
                <a:latin typeface="Calibri"/>
              </a:rPr>
              <a:t>Saroli</a:t>
            </a:r>
            <a:r>
              <a:rPr lang="en-GB" sz="1200">
                <a:latin typeface="Calibri"/>
              </a:rPr>
              <a:t>)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Il </a:t>
            </a:r>
            <a:r>
              <a:rPr lang="en-GB" sz="1200">
                <a:latin typeface="Calibri"/>
              </a:rPr>
              <a:t>Litorale</a:t>
            </a:r>
            <a:r>
              <a:rPr lang="en-GB" sz="1200">
                <a:latin typeface="Calibri"/>
              </a:rPr>
              <a:t> (Piazza San Rocco)</a:t>
            </a:r>
            <a:endParaRPr/>
          </a:p>
          <a:p>
            <a:pPr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1200">
                <a:latin typeface="Calibri"/>
              </a:rPr>
              <a:t>Blue Building</a:t>
            </a:r>
            <a:endParaRPr/>
          </a:p>
        </p:txBody>
      </p:sp>
      <p:sp>
        <p:nvSpPr>
          <p:cNvPr id="5" name="TextBox 4" hidden="0"/>
          <p:cNvSpPr txBox="1"/>
          <p:nvPr isPhoto="0" userDrawn="0"/>
        </p:nvSpPr>
        <p:spPr bwMode="auto">
          <a:xfrm>
            <a:off x="3238960" y="165826"/>
            <a:ext cx="6300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sz="3000" b="1"/>
              <a:t>USI Lugano</a:t>
            </a:r>
            <a:endParaRPr/>
          </a:p>
          <a:p>
            <a:pPr marL="0" indent="0" algn="r">
              <a:buNone/>
              <a:defRPr/>
            </a:pPr>
            <a:r>
              <a:rPr lang="en-US" sz="2200"/>
              <a:t>Campus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new usi ccrz 43 arial</Template>
  <TotalTime>0</TotalTime>
  <Words>0</Words>
  <Application>ONLYOFFICE/7.0.1.37</Application>
  <DocSecurity>0</DocSecurity>
  <PresentationFormat>Custom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INFO DAY</dc:title>
  <dc:subject/>
  <dc:creator>Cerclé Nicolas</dc:creator>
  <cp:keywords/>
  <dc:description/>
  <dc:identifier/>
  <dc:language/>
  <cp:lastModifiedBy>Anonymous</cp:lastModifiedBy>
  <cp:revision>66</cp:revision>
  <dcterms:created xsi:type="dcterms:W3CDTF">2017-03-06T17:44:59Z</dcterms:created>
  <dcterms:modified xsi:type="dcterms:W3CDTF">2022-08-30T14:25:30Z</dcterms:modified>
  <cp:category/>
  <cp:contentStatus/>
  <cp:version/>
</cp:coreProperties>
</file>